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PT Sans Narrow"/>
      <p:regular r:id="rId96"/>
      <p:bold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PTSansNarrow-bold.fntdata"/><Relationship Id="rId96" Type="http://schemas.openxmlformats.org/officeDocument/2006/relationships/font" Target="fonts/PTSansNarrow-regular.fntdata"/><Relationship Id="rId11" Type="http://schemas.openxmlformats.org/officeDocument/2006/relationships/slide" Target="slides/slide6.xml"/><Relationship Id="rId99" Type="http://schemas.openxmlformats.org/officeDocument/2006/relationships/font" Target="fonts/OpenSans-bold.fntdata"/><Relationship Id="rId10" Type="http://schemas.openxmlformats.org/officeDocument/2006/relationships/slide" Target="slides/slide5.xml"/><Relationship Id="rId98" Type="http://schemas.openxmlformats.org/officeDocument/2006/relationships/font" Target="fonts/OpenSans-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457cc073b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457cc073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45f5406d9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45f5406d9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47d8151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47d8151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48bfdfd0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48bfdfd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48bfdfd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48bfdfd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48bfdfd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48bfdfd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47d8151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47d8151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47d8151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47d8151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48bfdfd0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48bfdfd0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48bfdfd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48bfdfd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457cc073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457cc073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47d8151a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47d8151a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5c2d5bae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5c2d5bae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45f5406d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945f5406d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45f5406d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45f5406d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945f5406d9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945f5406d9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45f5406d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45f5406d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45f5406d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45f5406d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465b757e1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465b757e1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45f5406d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45f5406d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465b757e1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465b757e1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945f5406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945f5406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5c2d5bae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5c2d5bae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5c2d5ba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5c2d5ba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5c2d5ba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5c2d5ba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5c2d5ba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5c2d5ba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95c2d5bae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95c2d5bae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5c2d5ba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5c2d5ba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95c2d5ba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95c2d5ba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95c2d5bae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95c2d5bae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45f5406d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945f5406d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465b757e1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9465b757e1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457cc07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457cc07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45f5406d9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45f5406d9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95c2d5ba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95c2d5ba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5c2d5bae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95c2d5bae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945f5406d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945f5406d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945f5406d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945f5406d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45f5406d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945f5406d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5c2d5bae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5c2d5bae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45f5406d9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45f5406d9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45f5406d9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45f5406d9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4f00627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4f00627c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457cc073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457cc073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5c2d5bae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5c2d5bae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975b878e2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975b878e2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975b878e2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975b878e2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45f5406d9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945f5406d9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6e55608c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6e55608c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a435b44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9a435b44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95c2d5bae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95c2d5bae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5c2d5bae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95c2d5bae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5c2d5bae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5c2d5bae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96e55608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96e5560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945f5406d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945f5406d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6e55608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6e55608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a435b44d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a435b44d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96e55608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96e55608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96e55608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96e55608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9a3791a53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9a3791a53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70b09f5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970b09f5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96e55608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96e55608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96e55608c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96e55608c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96e55608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96e55608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aba3a694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aba3a694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45f5406d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45f5406d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ba3a694a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aba3a694a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96e55608c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96e55608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6e55608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6e55608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a3791a5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9a3791a5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9a3791a5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9a3791a5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9a3791a53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9a3791a5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9a3791a5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9a3791a5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96e55608c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96e55608c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ab64cf0c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ab64cf0c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96e55608c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96e55608c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457cc073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457cc073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6e55608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6e55608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a435b44d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9a435b44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a3791a5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9a3791a5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9a3791a5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9a3791a5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a3791a53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9a3791a53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9a3791a5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9a3791a5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96e55608c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96e55608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970b09f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970b09f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64f957726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64f957726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64f957726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64f957726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465b757e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465b757e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64f957726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64f957726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learn.microsoft.com/en-us/cpp/build/why-floating-point-numbers-may-lose-precision?view=msvc-170"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medium.com/@AlexanderObregon/a-journey-through-time-the-history-of-java-programming-language-9b285d13933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4.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5.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oracle.com/java/technologies/downloads/" TargetMode="External"/><Relationship Id="rId4" Type="http://schemas.openxmlformats.org/officeDocument/2006/relationships/hyperlink" Target="https://jdk.java.net/21/" TargetMode="External"/><Relationship Id="rId5" Type="http://schemas.openxmlformats.org/officeDocument/2006/relationships/hyperlink" Target="https://www.azul.com/downloads/?package=jdk#zulu"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ITS Java course</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Java Fundamentals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IDEs for Java Development</a:t>
            </a:r>
            <a:endParaRPr/>
          </a:p>
        </p:txBody>
      </p:sp>
      <p:sp>
        <p:nvSpPr>
          <p:cNvPr id="141" name="Google Shape;141;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2"/>
          <p:cNvPicPr preferRelativeResize="0"/>
          <p:nvPr/>
        </p:nvPicPr>
        <p:blipFill>
          <a:blip r:embed="rId3">
            <a:alphaModFix/>
          </a:blip>
          <a:stretch>
            <a:fillRect/>
          </a:stretch>
        </p:blipFill>
        <p:spPr>
          <a:xfrm>
            <a:off x="268975" y="1921725"/>
            <a:ext cx="1801326" cy="1801326"/>
          </a:xfrm>
          <a:prstGeom prst="rect">
            <a:avLst/>
          </a:prstGeom>
          <a:noFill/>
          <a:ln>
            <a:noFill/>
          </a:ln>
        </p:spPr>
      </p:pic>
      <p:pic>
        <p:nvPicPr>
          <p:cNvPr id="143" name="Google Shape;143;p22"/>
          <p:cNvPicPr preferRelativeResize="0"/>
          <p:nvPr/>
        </p:nvPicPr>
        <p:blipFill>
          <a:blip r:embed="rId4">
            <a:alphaModFix/>
          </a:blip>
          <a:stretch>
            <a:fillRect/>
          </a:stretch>
        </p:blipFill>
        <p:spPr>
          <a:xfrm>
            <a:off x="2412950" y="2292203"/>
            <a:ext cx="4218350" cy="986475"/>
          </a:xfrm>
          <a:prstGeom prst="rect">
            <a:avLst/>
          </a:prstGeom>
          <a:noFill/>
          <a:ln>
            <a:noFill/>
          </a:ln>
        </p:spPr>
      </p:pic>
      <p:pic>
        <p:nvPicPr>
          <p:cNvPr id="144" name="Google Shape;144;p22"/>
          <p:cNvPicPr preferRelativeResize="0"/>
          <p:nvPr/>
        </p:nvPicPr>
        <p:blipFill>
          <a:blip r:embed="rId5">
            <a:alphaModFix/>
          </a:blip>
          <a:stretch>
            <a:fillRect/>
          </a:stretch>
        </p:blipFill>
        <p:spPr>
          <a:xfrm>
            <a:off x="7023850" y="1921725"/>
            <a:ext cx="1648700" cy="1902199"/>
          </a:xfrm>
          <a:prstGeom prst="rect">
            <a:avLst/>
          </a:prstGeom>
          <a:noFill/>
          <a:ln>
            <a:noFill/>
          </a:ln>
        </p:spPr>
      </p:pic>
      <p:sp>
        <p:nvSpPr>
          <p:cNvPr id="145" name="Google Shape;145;p22"/>
          <p:cNvSpPr txBox="1"/>
          <p:nvPr/>
        </p:nvSpPr>
        <p:spPr>
          <a:xfrm>
            <a:off x="833500" y="3823925"/>
            <a:ext cx="1859400" cy="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IntelliJ</a:t>
            </a:r>
            <a:endParaRPr>
              <a:latin typeface="Open Sans"/>
              <a:ea typeface="Open Sans"/>
              <a:cs typeface="Open Sans"/>
              <a:sym typeface="Open Sans"/>
            </a:endParaRPr>
          </a:p>
        </p:txBody>
      </p:sp>
      <p:sp>
        <p:nvSpPr>
          <p:cNvPr id="146" name="Google Shape;146;p22"/>
          <p:cNvSpPr txBox="1"/>
          <p:nvPr/>
        </p:nvSpPr>
        <p:spPr>
          <a:xfrm>
            <a:off x="6796275" y="3861625"/>
            <a:ext cx="19947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Apache NetBeans IDE</a:t>
            </a:r>
            <a:endParaRPr>
              <a:latin typeface="Open Sans"/>
              <a:ea typeface="Open Sans"/>
              <a:cs typeface="Open Sans"/>
              <a:sym typeface="Open Sans"/>
            </a:endParaRPr>
          </a:p>
        </p:txBody>
      </p:sp>
      <p:sp>
        <p:nvSpPr>
          <p:cNvPr id="147" name="Google Shape;147;p22"/>
          <p:cNvSpPr txBox="1"/>
          <p:nvPr/>
        </p:nvSpPr>
        <p:spPr>
          <a:xfrm>
            <a:off x="4139000" y="337005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Eclipse</a:t>
            </a:r>
            <a:endParaRPr>
              <a:latin typeface="Open Sans"/>
              <a:ea typeface="Open Sans"/>
              <a:cs typeface="Open Sans"/>
              <a:sym typeface="Open Sans"/>
            </a:endParaRPr>
          </a:p>
        </p:txBody>
      </p:sp>
      <p:pic>
        <p:nvPicPr>
          <p:cNvPr id="148" name="Google Shape;148;p22"/>
          <p:cNvPicPr preferRelativeResize="0"/>
          <p:nvPr/>
        </p:nvPicPr>
        <p:blipFill>
          <a:blip r:embed="rId6">
            <a:alphaModFix/>
          </a:blip>
          <a:stretch>
            <a:fillRect/>
          </a:stretch>
        </p:blipFill>
        <p:spPr>
          <a:xfrm rot="-214322">
            <a:off x="5842551" y="286700"/>
            <a:ext cx="1024046" cy="1024053"/>
          </a:xfrm>
          <a:prstGeom prst="rect">
            <a:avLst/>
          </a:prstGeom>
          <a:noFill/>
          <a:ln>
            <a:noFill/>
          </a:ln>
        </p:spPr>
      </p:pic>
      <p:sp>
        <p:nvSpPr>
          <p:cNvPr id="149" name="Google Shape;149;p22"/>
          <p:cNvSpPr txBox="1"/>
          <p:nvPr/>
        </p:nvSpPr>
        <p:spPr>
          <a:xfrm>
            <a:off x="4188875" y="1336975"/>
            <a:ext cx="4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Visual Studio Code - But that one is not an IDE</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Types and Variables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types</a:t>
            </a:r>
            <a:endParaRPr/>
          </a:p>
        </p:txBody>
      </p:sp>
      <p:sp>
        <p:nvSpPr>
          <p:cNvPr id="160" name="Google Shape;160;p24"/>
          <p:cNvSpPr txBox="1"/>
          <p:nvPr>
            <p:ph idx="1" type="body"/>
          </p:nvPr>
        </p:nvSpPr>
        <p:spPr>
          <a:xfrm>
            <a:off x="162075" y="103837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 variable in Java must be a specified data type!</a:t>
            </a:r>
            <a:endParaRPr/>
          </a:p>
          <a:p>
            <a:pPr indent="0" lvl="0" marL="0" rtl="0" algn="l">
              <a:spcBef>
                <a:spcPts val="1200"/>
              </a:spcBef>
              <a:spcAft>
                <a:spcPts val="0"/>
              </a:spcAft>
              <a:buNone/>
            </a:pPr>
            <a:r>
              <a:rPr lang="en"/>
              <a:t>There are two data types: </a:t>
            </a:r>
            <a:r>
              <a:rPr b="1" lang="en"/>
              <a:t>Primitive</a:t>
            </a:r>
            <a:r>
              <a:rPr lang="en"/>
              <a:t> and </a:t>
            </a:r>
            <a:r>
              <a:rPr b="1" lang="en"/>
              <a:t>Non-Primitive</a:t>
            </a:r>
            <a:endParaRPr b="1"/>
          </a:p>
          <a:p>
            <a:pPr indent="0" lvl="0" marL="0" rtl="0" algn="l">
              <a:spcBef>
                <a:spcPts val="1200"/>
              </a:spcBef>
              <a:spcAft>
                <a:spcPts val="1200"/>
              </a:spcAft>
              <a:buNone/>
            </a:pPr>
            <a:r>
              <a:rPr b="1" lang="en"/>
              <a:t>	</a:t>
            </a:r>
            <a:endParaRPr/>
          </a:p>
        </p:txBody>
      </p:sp>
      <p:pic>
        <p:nvPicPr>
          <p:cNvPr id="161" name="Google Shape;161;p24"/>
          <p:cNvPicPr preferRelativeResize="0"/>
          <p:nvPr/>
        </p:nvPicPr>
        <p:blipFill>
          <a:blip r:embed="rId3">
            <a:alphaModFix/>
          </a:blip>
          <a:stretch>
            <a:fillRect/>
          </a:stretch>
        </p:blipFill>
        <p:spPr>
          <a:xfrm>
            <a:off x="226400" y="2300025"/>
            <a:ext cx="4345600" cy="2390100"/>
          </a:xfrm>
          <a:prstGeom prst="rect">
            <a:avLst/>
          </a:prstGeom>
          <a:noFill/>
          <a:ln>
            <a:noFill/>
          </a:ln>
        </p:spPr>
      </p:pic>
      <p:pic>
        <p:nvPicPr>
          <p:cNvPr id="162" name="Google Shape;162;p24"/>
          <p:cNvPicPr preferRelativeResize="0"/>
          <p:nvPr/>
        </p:nvPicPr>
        <p:blipFill>
          <a:blip r:embed="rId4">
            <a:alphaModFix/>
          </a:blip>
          <a:stretch>
            <a:fillRect/>
          </a:stretch>
        </p:blipFill>
        <p:spPr>
          <a:xfrm>
            <a:off x="4865675" y="2187050"/>
            <a:ext cx="4051100" cy="2300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Comments</a:t>
            </a:r>
            <a:endParaRPr/>
          </a:p>
        </p:txBody>
      </p:sp>
      <p:sp>
        <p:nvSpPr>
          <p:cNvPr id="168" name="Google Shape;168;p25"/>
          <p:cNvSpPr txBox="1"/>
          <p:nvPr>
            <p:ph idx="1" type="body"/>
          </p:nvPr>
        </p:nvSpPr>
        <p:spPr>
          <a:xfrm>
            <a:off x="311700" y="121645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 comments all the time to document our code, or explain something in the Java code. The goal is to make it more readable. It is also useful to comment out some code when you want to test 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9" name="Google Shape;169;p25"/>
          <p:cNvPicPr preferRelativeResize="0"/>
          <p:nvPr/>
        </p:nvPicPr>
        <p:blipFill>
          <a:blip r:embed="rId3">
            <a:alphaModFix/>
          </a:blip>
          <a:stretch>
            <a:fillRect/>
          </a:stretch>
        </p:blipFill>
        <p:spPr>
          <a:xfrm>
            <a:off x="2270655" y="2256200"/>
            <a:ext cx="4602701" cy="270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float data types are not precise</a:t>
            </a:r>
            <a:endParaRPr/>
          </a:p>
        </p:txBody>
      </p:sp>
      <p:sp>
        <p:nvSpPr>
          <p:cNvPr id="175" name="Google Shape;175;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Floating-point decimal values generally do not have an exact binary representation. This is a side effect of how the CPU represents floating point data. For this reason, you may experience some loss of precision, and some floating-point operations may produce unexpected results.” </a:t>
            </a:r>
            <a:endParaRPr/>
          </a:p>
          <a:p>
            <a:pPr indent="0" lvl="0" marL="0" rtl="0" algn="l">
              <a:spcBef>
                <a:spcPts val="1200"/>
              </a:spcBef>
              <a:spcAft>
                <a:spcPts val="1200"/>
              </a:spcAft>
              <a:buNone/>
            </a:pPr>
            <a:r>
              <a:t/>
            </a:r>
            <a:endParaRPr/>
          </a:p>
        </p:txBody>
      </p:sp>
      <p:sp>
        <p:nvSpPr>
          <p:cNvPr id="176" name="Google Shape;176;p26"/>
          <p:cNvSpPr txBox="1"/>
          <p:nvPr/>
        </p:nvSpPr>
        <p:spPr>
          <a:xfrm>
            <a:off x="135375" y="4459575"/>
            <a:ext cx="81570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https://learn.microsoft.com/en-us/cpp/build/why-floating-point-numbers-may-lose-precision?view=msvc-170</a:t>
            </a:r>
            <a:endParaRPr>
              <a:latin typeface="Open Sans"/>
              <a:ea typeface="Open Sans"/>
              <a:cs typeface="Open Sans"/>
              <a:sym typeface="Open Sans"/>
            </a:endParaRPr>
          </a:p>
        </p:txBody>
      </p:sp>
      <p:pic>
        <p:nvPicPr>
          <p:cNvPr id="177" name="Google Shape;177;p26"/>
          <p:cNvPicPr preferRelativeResize="0"/>
          <p:nvPr/>
        </p:nvPicPr>
        <p:blipFill>
          <a:blip r:embed="rId4">
            <a:alphaModFix/>
          </a:blip>
          <a:stretch>
            <a:fillRect/>
          </a:stretch>
        </p:blipFill>
        <p:spPr>
          <a:xfrm>
            <a:off x="0" y="3015486"/>
            <a:ext cx="9144001" cy="9932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Wrapper data types</a:t>
            </a:r>
            <a:endParaRPr/>
          </a:p>
        </p:txBody>
      </p:sp>
      <p:sp>
        <p:nvSpPr>
          <p:cNvPr id="183" name="Google Shape;183;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Wrapper classes provide a way to use primitive data types as Objects.</a:t>
            </a:r>
            <a:endParaRPr/>
          </a:p>
          <a:p>
            <a:pPr indent="0" lvl="0" marL="0" rtl="0" algn="l">
              <a:spcBef>
                <a:spcPts val="1200"/>
              </a:spcBef>
              <a:spcAft>
                <a:spcPts val="0"/>
              </a:spcAft>
              <a:buNone/>
            </a:pPr>
            <a:r>
              <a:rPr lang="en"/>
              <a:t>It is essential when we want to use them for </a:t>
            </a:r>
            <a:r>
              <a:rPr b="1" lang="en"/>
              <a:t>Search</a:t>
            </a:r>
            <a:r>
              <a:rPr lang="en"/>
              <a:t>, </a:t>
            </a:r>
            <a:r>
              <a:rPr b="1" lang="en"/>
              <a:t>Sorting</a:t>
            </a:r>
            <a:r>
              <a:rPr lang="en"/>
              <a:t> or for </a:t>
            </a:r>
            <a:r>
              <a:rPr b="1" lang="en"/>
              <a:t>Collections </a:t>
            </a:r>
            <a:r>
              <a:rPr lang="en"/>
              <a:t>such as ArrayLists or any kind of Data Structure in Java.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4" name="Google Shape;184;p27"/>
          <p:cNvPicPr preferRelativeResize="0"/>
          <p:nvPr/>
        </p:nvPicPr>
        <p:blipFill>
          <a:blip r:embed="rId3">
            <a:alphaModFix/>
          </a:blip>
          <a:stretch>
            <a:fillRect/>
          </a:stretch>
        </p:blipFill>
        <p:spPr>
          <a:xfrm>
            <a:off x="2428475" y="2571750"/>
            <a:ext cx="4287050" cy="246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 variable - String class</a:t>
            </a:r>
            <a:endParaRPr/>
          </a:p>
        </p:txBody>
      </p:sp>
      <p:sp>
        <p:nvSpPr>
          <p:cNvPr id="190" name="Google Shape;190;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Generally, </a:t>
            </a:r>
            <a:r>
              <a:rPr b="1" lang="en"/>
              <a:t>String</a:t>
            </a:r>
            <a:r>
              <a:rPr lang="en"/>
              <a:t> is a </a:t>
            </a:r>
            <a:r>
              <a:rPr b="1" lang="en"/>
              <a:t>sequence of characters</a:t>
            </a:r>
            <a:r>
              <a:rPr lang="en"/>
              <a:t>. But in Java, string is an </a:t>
            </a:r>
            <a:r>
              <a:rPr b="1" lang="en"/>
              <a:t>object </a:t>
            </a:r>
            <a:r>
              <a:rPr lang="en"/>
              <a:t>that represents a sequence of characters. </a:t>
            </a:r>
            <a:r>
              <a:rPr lang="en" sz="1100"/>
              <a:t>(Key knowledge Object type starts with a capital letter!)</a:t>
            </a:r>
            <a:endParaRPr sz="1100"/>
          </a:p>
          <a:p>
            <a:pPr indent="0" lvl="0" marL="0" rtl="0" algn="l">
              <a:spcBef>
                <a:spcPts val="1200"/>
              </a:spcBef>
              <a:spcAft>
                <a:spcPts val="0"/>
              </a:spcAft>
              <a:buNone/>
            </a:pPr>
            <a:r>
              <a:rPr lang="en"/>
              <a:t>A string is </a:t>
            </a:r>
            <a:r>
              <a:rPr lang="en" u="sng"/>
              <a:t>immutable</a:t>
            </a:r>
            <a:r>
              <a:rPr lang="en"/>
              <a:t> so cannot be changed!</a:t>
            </a:r>
            <a:endParaRPr/>
          </a:p>
          <a:p>
            <a:pPr indent="0" lvl="0" marL="0" rtl="0" algn="l">
              <a:spcBef>
                <a:spcPts val="1200"/>
              </a:spcBef>
              <a:spcAft>
                <a:spcPts val="1200"/>
              </a:spcAft>
              <a:buNone/>
            </a:pPr>
            <a:r>
              <a:rPr lang="en"/>
              <a:t>Java String class provides a lot of methods to perform operations on strings.</a:t>
            </a:r>
            <a:endParaRPr/>
          </a:p>
        </p:txBody>
      </p:sp>
      <p:pic>
        <p:nvPicPr>
          <p:cNvPr id="191" name="Google Shape;191;p28"/>
          <p:cNvPicPr preferRelativeResize="0"/>
          <p:nvPr/>
        </p:nvPicPr>
        <p:blipFill>
          <a:blip r:embed="rId3">
            <a:alphaModFix/>
          </a:blip>
          <a:stretch>
            <a:fillRect/>
          </a:stretch>
        </p:blipFill>
        <p:spPr>
          <a:xfrm>
            <a:off x="2649287" y="2980550"/>
            <a:ext cx="3346776" cy="174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format our Strings and Outputs</a:t>
            </a:r>
            <a:endParaRPr/>
          </a:p>
        </p:txBody>
      </p:sp>
      <p:sp>
        <p:nvSpPr>
          <p:cNvPr id="197" name="Google Shape;197;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a lot of ways to format our strings and the output.</a:t>
            </a:r>
            <a:endParaRPr/>
          </a:p>
          <a:p>
            <a:pPr indent="0" lvl="0" marL="0" rtl="0" algn="l">
              <a:spcBef>
                <a:spcPts val="1200"/>
              </a:spcBef>
              <a:spcAft>
                <a:spcPts val="1200"/>
              </a:spcAft>
              <a:buNone/>
            </a:pPr>
            <a:r>
              <a:rPr lang="en"/>
              <a:t>One of the most common concatenation approaches in Java is using the</a:t>
            </a:r>
            <a:r>
              <a:rPr b="1" lang="en"/>
              <a:t> +</a:t>
            </a:r>
            <a:r>
              <a:rPr lang="en"/>
              <a:t> operator. But we can use the </a:t>
            </a:r>
            <a:r>
              <a:rPr b="1" lang="en"/>
              <a:t>concat()</a:t>
            </a:r>
            <a:r>
              <a:rPr lang="en"/>
              <a:t> method, but be advised the </a:t>
            </a:r>
            <a:r>
              <a:rPr b="1" lang="en"/>
              <a:t>concat()</a:t>
            </a:r>
            <a:r>
              <a:rPr lang="en"/>
              <a:t> is </a:t>
            </a:r>
            <a:r>
              <a:rPr b="1" lang="en"/>
              <a:t>immutable</a:t>
            </a:r>
            <a:endParaRPr b="1"/>
          </a:p>
        </p:txBody>
      </p:sp>
      <p:pic>
        <p:nvPicPr>
          <p:cNvPr id="198" name="Google Shape;198;p29"/>
          <p:cNvPicPr preferRelativeResize="0"/>
          <p:nvPr/>
        </p:nvPicPr>
        <p:blipFill>
          <a:blip r:embed="rId3">
            <a:alphaModFix/>
          </a:blip>
          <a:stretch>
            <a:fillRect/>
          </a:stretch>
        </p:blipFill>
        <p:spPr>
          <a:xfrm>
            <a:off x="311700" y="2926264"/>
            <a:ext cx="4103399" cy="1934811"/>
          </a:xfrm>
          <a:prstGeom prst="rect">
            <a:avLst/>
          </a:prstGeom>
          <a:noFill/>
          <a:ln>
            <a:noFill/>
          </a:ln>
        </p:spPr>
      </p:pic>
      <p:sp>
        <p:nvSpPr>
          <p:cNvPr id="199" name="Google Shape;199;p29"/>
          <p:cNvSpPr txBox="1"/>
          <p:nvPr/>
        </p:nvSpPr>
        <p:spPr>
          <a:xfrm>
            <a:off x="512925" y="1396300"/>
            <a:ext cx="4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useful methods for Strings</a:t>
            </a:r>
            <a:endParaRPr/>
          </a:p>
        </p:txBody>
      </p:sp>
      <p:sp>
        <p:nvSpPr>
          <p:cNvPr id="205" name="Google Shape;205;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a lot of methods that can be useful when we work with Strings such as </a:t>
            </a:r>
            <a:r>
              <a:rPr b="1" lang="en"/>
              <a:t>toUpperCase() </a:t>
            </a:r>
            <a:r>
              <a:rPr lang="en"/>
              <a:t>, </a:t>
            </a:r>
            <a:r>
              <a:rPr b="1" lang="en"/>
              <a:t>toLowerCase()</a:t>
            </a:r>
            <a:r>
              <a:rPr lang="en"/>
              <a:t> , </a:t>
            </a:r>
            <a:r>
              <a:rPr b="1" lang="en"/>
              <a:t>length()</a:t>
            </a:r>
            <a:r>
              <a:rPr lang="en"/>
              <a:t>...</a:t>
            </a:r>
            <a:endParaRPr b="1"/>
          </a:p>
        </p:txBody>
      </p:sp>
      <p:pic>
        <p:nvPicPr>
          <p:cNvPr id="206" name="Google Shape;206;p30"/>
          <p:cNvPicPr preferRelativeResize="0"/>
          <p:nvPr/>
        </p:nvPicPr>
        <p:blipFill>
          <a:blip r:embed="rId3">
            <a:alphaModFix/>
          </a:blip>
          <a:stretch>
            <a:fillRect/>
          </a:stretch>
        </p:blipFill>
        <p:spPr>
          <a:xfrm>
            <a:off x="2142725" y="2200700"/>
            <a:ext cx="4858549" cy="266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the output with printf</a:t>
            </a:r>
            <a:endParaRPr/>
          </a:p>
        </p:txBody>
      </p:sp>
      <p:sp>
        <p:nvSpPr>
          <p:cNvPr id="212" name="Google Shape;212;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 uses the similar syntax to output strings like in the C language printf, if you want to print out a string </a:t>
            </a:r>
            <a:r>
              <a:rPr b="1" lang="en"/>
              <a:t>%s</a:t>
            </a:r>
            <a:r>
              <a:rPr lang="en"/>
              <a:t> is the symbol we state that there’s a string value there. For decimal numbers we can use </a:t>
            </a:r>
            <a:r>
              <a:rPr b="1" lang="en"/>
              <a:t>%d</a:t>
            </a:r>
            <a:r>
              <a:rPr lang="en"/>
              <a:t> for example.</a:t>
            </a:r>
            <a:endParaRPr/>
          </a:p>
          <a:p>
            <a:pPr indent="0" lvl="0" marL="0" rtl="0" algn="l">
              <a:spcBef>
                <a:spcPts val="1200"/>
              </a:spcBef>
              <a:spcAft>
                <a:spcPts val="1200"/>
              </a:spcAft>
              <a:buNone/>
            </a:pPr>
            <a:r>
              <a:rPr lang="en"/>
              <a:t>The </a:t>
            </a:r>
            <a:r>
              <a:rPr b="1" lang="en"/>
              <a:t>%20s</a:t>
            </a:r>
            <a:r>
              <a:rPr lang="en"/>
              <a:t> represents that you can add 20 whitespace before print out the string valie</a:t>
            </a:r>
            <a:endParaRPr/>
          </a:p>
        </p:txBody>
      </p:sp>
      <p:pic>
        <p:nvPicPr>
          <p:cNvPr id="213" name="Google Shape;213;p31"/>
          <p:cNvPicPr preferRelativeResize="0"/>
          <p:nvPr/>
        </p:nvPicPr>
        <p:blipFill>
          <a:blip r:embed="rId3">
            <a:alphaModFix/>
          </a:blip>
          <a:stretch>
            <a:fillRect/>
          </a:stretch>
        </p:blipFill>
        <p:spPr>
          <a:xfrm>
            <a:off x="5889975" y="3398076"/>
            <a:ext cx="3254026" cy="1619749"/>
          </a:xfrm>
          <a:prstGeom prst="rect">
            <a:avLst/>
          </a:prstGeom>
          <a:noFill/>
          <a:ln>
            <a:noFill/>
          </a:ln>
        </p:spPr>
      </p:pic>
      <p:pic>
        <p:nvPicPr>
          <p:cNvPr id="214" name="Google Shape;214;p31"/>
          <p:cNvPicPr preferRelativeResize="0"/>
          <p:nvPr/>
        </p:nvPicPr>
        <p:blipFill>
          <a:blip r:embed="rId4">
            <a:alphaModFix/>
          </a:blip>
          <a:stretch>
            <a:fillRect/>
          </a:stretch>
        </p:blipFill>
        <p:spPr>
          <a:xfrm>
            <a:off x="0" y="3086600"/>
            <a:ext cx="4798375" cy="1931225"/>
          </a:xfrm>
          <a:prstGeom prst="rect">
            <a:avLst/>
          </a:prstGeom>
          <a:noFill/>
          <a:ln>
            <a:noFill/>
          </a:ln>
        </p:spPr>
      </p:pic>
      <p:pic>
        <p:nvPicPr>
          <p:cNvPr id="215" name="Google Shape;215;p31"/>
          <p:cNvPicPr preferRelativeResize="0"/>
          <p:nvPr/>
        </p:nvPicPr>
        <p:blipFill>
          <a:blip r:embed="rId5">
            <a:alphaModFix/>
          </a:blip>
          <a:stretch>
            <a:fillRect/>
          </a:stretch>
        </p:blipFill>
        <p:spPr>
          <a:xfrm>
            <a:off x="2847963" y="4259450"/>
            <a:ext cx="1724025" cy="51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Java and the history behind it:</a:t>
            </a:r>
            <a:endParaRPr/>
          </a:p>
        </p:txBody>
      </p:sp>
      <p:sp>
        <p:nvSpPr>
          <p:cNvPr id="73" name="Google Shape;73;p14"/>
          <p:cNvSpPr txBox="1"/>
          <p:nvPr>
            <p:ph idx="1" type="body"/>
          </p:nvPr>
        </p:nvSpPr>
        <p:spPr>
          <a:xfrm>
            <a:off x="311700" y="1152425"/>
            <a:ext cx="85206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600"/>
              <a:t>It’s been 25 years since Java set our world spinning with new possibilities. </a:t>
            </a:r>
            <a:endParaRPr sz="5600"/>
          </a:p>
          <a:p>
            <a:pPr indent="0" lvl="0" marL="0" rtl="0" algn="l">
              <a:spcBef>
                <a:spcPts val="1200"/>
              </a:spcBef>
              <a:spcAft>
                <a:spcPts val="0"/>
              </a:spcAft>
              <a:buNone/>
            </a:pPr>
            <a:r>
              <a:t/>
            </a:r>
            <a:endParaRPr sz="5600"/>
          </a:p>
          <a:p>
            <a:pPr indent="-317500" lvl="0" marL="457200" rtl="0" algn="l">
              <a:spcBef>
                <a:spcPts val="1200"/>
              </a:spcBef>
              <a:spcAft>
                <a:spcPts val="0"/>
              </a:spcAft>
              <a:buSzPct val="100000"/>
              <a:buChar char="●"/>
            </a:pPr>
            <a:r>
              <a:rPr lang="en" sz="5600"/>
              <a:t>Java is a widely popular, high-level, object-oriented programming language</a:t>
            </a:r>
            <a:endParaRPr sz="5600"/>
          </a:p>
          <a:p>
            <a:pPr indent="0" lvl="0" marL="457200" rtl="0" algn="l">
              <a:spcBef>
                <a:spcPts val="1200"/>
              </a:spcBef>
              <a:spcAft>
                <a:spcPts val="0"/>
              </a:spcAft>
              <a:buNone/>
            </a:pPr>
            <a:r>
              <a:t/>
            </a:r>
            <a:endParaRPr sz="5600"/>
          </a:p>
          <a:p>
            <a:pPr indent="-317500" lvl="0" marL="457200" rtl="0" algn="l">
              <a:spcBef>
                <a:spcPts val="1200"/>
              </a:spcBef>
              <a:spcAft>
                <a:spcPts val="0"/>
              </a:spcAft>
              <a:buSzPct val="100000"/>
              <a:buChar char="●"/>
            </a:pPr>
            <a:r>
              <a:rPr lang="en" sz="5600"/>
              <a:t>Originally developed by James Gosling at Sun Microsystems (1991)</a:t>
            </a:r>
            <a:endParaRPr sz="5600"/>
          </a:p>
          <a:p>
            <a:pPr indent="0" lvl="0" marL="457200" rtl="0" algn="l">
              <a:spcBef>
                <a:spcPts val="1200"/>
              </a:spcBef>
              <a:spcAft>
                <a:spcPts val="0"/>
              </a:spcAft>
              <a:buNone/>
            </a:pPr>
            <a:r>
              <a:t/>
            </a:r>
            <a:endParaRPr sz="5600"/>
          </a:p>
          <a:p>
            <a:pPr indent="-317500" lvl="0" marL="457200" rtl="0" algn="l">
              <a:spcBef>
                <a:spcPts val="1200"/>
              </a:spcBef>
              <a:spcAft>
                <a:spcPts val="0"/>
              </a:spcAft>
              <a:buSzPct val="100000"/>
              <a:buChar char="●"/>
            </a:pPr>
            <a:r>
              <a:rPr lang="en" sz="5600"/>
              <a:t>Initially, Gosling named the language “Oak” after an oak tree outside his office. However, due to trademark issues, the team later renamed it “Java,” inspired by their love for coffee.</a:t>
            </a:r>
            <a:endParaRPr sz="5600"/>
          </a:p>
          <a:p>
            <a:pPr indent="0" lvl="0" marL="457200" rtl="0" algn="l">
              <a:spcBef>
                <a:spcPts val="1200"/>
              </a:spcBef>
              <a:spcAft>
                <a:spcPts val="0"/>
              </a:spcAft>
              <a:buNone/>
            </a:pPr>
            <a:r>
              <a:t/>
            </a:r>
            <a:endParaRPr sz="5600"/>
          </a:p>
          <a:p>
            <a:pPr indent="-317500" lvl="0" marL="457200" rtl="0" algn="l">
              <a:spcBef>
                <a:spcPts val="1200"/>
              </a:spcBef>
              <a:spcAft>
                <a:spcPts val="0"/>
              </a:spcAft>
              <a:buSzPct val="100000"/>
              <a:buChar char="●"/>
            </a:pPr>
            <a:r>
              <a:rPr lang="en" sz="5600"/>
              <a:t>Java’s “Write Once, Run Anywhere” (WORA) philosophy was a significant breakthrough.</a:t>
            </a:r>
            <a:endParaRPr sz="5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4" name="Google Shape;74;p14"/>
          <p:cNvSpPr txBox="1"/>
          <p:nvPr/>
        </p:nvSpPr>
        <p:spPr>
          <a:xfrm>
            <a:off x="3189775" y="4532125"/>
            <a:ext cx="589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Open Sans"/>
                <a:ea typeface="Open Sans"/>
                <a:cs typeface="Open Sans"/>
                <a:sym typeface="Open Sans"/>
                <a:hlinkClick r:id="rId3"/>
              </a:rPr>
              <a:t>https://medium.com/@AlexanderObregon/a-journey-through-time-the-history-of-java-programming-language-9b285d139333</a:t>
            </a:r>
            <a:endParaRPr sz="1000">
              <a:solidFill>
                <a:schemeClr val="accent3"/>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data type</a:t>
            </a:r>
            <a:endParaRPr/>
          </a:p>
        </p:txBody>
      </p:sp>
      <p:sp>
        <p:nvSpPr>
          <p:cNvPr id="221" name="Google Shape;221;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null is a special value that represents the absence of a value or reference.</a:t>
            </a:r>
            <a:endParaRPr/>
          </a:p>
          <a:p>
            <a:pPr indent="0" lvl="0" marL="0" rtl="0" algn="l">
              <a:spcBef>
                <a:spcPts val="1200"/>
              </a:spcBef>
              <a:spcAft>
                <a:spcPts val="1200"/>
              </a:spcAft>
              <a:buNone/>
            </a:pPr>
            <a:r>
              <a:rPr lang="en"/>
              <a:t>It is essentially a way to indicate that a reference variable does not currently point to any object or value in memory.</a:t>
            </a:r>
            <a:endParaRPr/>
          </a:p>
        </p:txBody>
      </p:sp>
      <p:pic>
        <p:nvPicPr>
          <p:cNvPr id="222" name="Google Shape;222;p32"/>
          <p:cNvPicPr preferRelativeResize="0"/>
          <p:nvPr/>
        </p:nvPicPr>
        <p:blipFill>
          <a:blip r:embed="rId3">
            <a:alphaModFix/>
          </a:blip>
          <a:stretch>
            <a:fillRect/>
          </a:stretch>
        </p:blipFill>
        <p:spPr>
          <a:xfrm>
            <a:off x="2500500" y="2806850"/>
            <a:ext cx="4802089" cy="1932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Arrays</a:t>
            </a:r>
            <a:endParaRPr/>
          </a:p>
        </p:txBody>
      </p:sp>
      <p:sp>
        <p:nvSpPr>
          <p:cNvPr id="228" name="Google Shape;228;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an array is a data structure used to store a collection of elements of the same data type. These elements are stored in contiguous memory locations, and each element in the array is accessed by its index. The index is an integer value that represents the position of the element within the array, starting from 0 for the first element. (REALLY IMPORTANT)</a:t>
            </a:r>
            <a:endParaRPr/>
          </a:p>
          <a:p>
            <a:pPr indent="0" lvl="0" marL="0" rtl="0" algn="l">
              <a:spcBef>
                <a:spcPts val="1200"/>
              </a:spcBef>
              <a:spcAft>
                <a:spcPts val="1200"/>
              </a:spcAft>
              <a:buNone/>
            </a:pPr>
            <a:r>
              <a:t/>
            </a:r>
            <a:endParaRPr/>
          </a:p>
        </p:txBody>
      </p:sp>
      <p:pic>
        <p:nvPicPr>
          <p:cNvPr id="229" name="Google Shape;229;p33"/>
          <p:cNvPicPr preferRelativeResize="0"/>
          <p:nvPr/>
        </p:nvPicPr>
        <p:blipFill>
          <a:blip r:embed="rId3">
            <a:alphaModFix/>
          </a:blip>
          <a:stretch>
            <a:fillRect/>
          </a:stretch>
        </p:blipFill>
        <p:spPr>
          <a:xfrm>
            <a:off x="2193150" y="2915772"/>
            <a:ext cx="4757700" cy="205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Conditions in Java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our main goal</a:t>
            </a:r>
            <a:endParaRPr/>
          </a:p>
        </p:txBody>
      </p:sp>
      <p:sp>
        <p:nvSpPr>
          <p:cNvPr id="240" name="Google Shape;240;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programmers, we are in control of every action a computer carries out.</a:t>
            </a:r>
            <a:endParaRPr/>
          </a:p>
          <a:p>
            <a:pPr indent="0" lvl="0" marL="0" rtl="0" algn="l">
              <a:spcBef>
                <a:spcPts val="1200"/>
              </a:spcBef>
              <a:spcAft>
                <a:spcPts val="0"/>
              </a:spcAft>
              <a:buNone/>
            </a:pPr>
            <a:r>
              <a:rPr lang="en"/>
              <a:t>Conditions are statements that are created by the programmer which evaluates actions in the program and evaluates if it's </a:t>
            </a:r>
            <a:r>
              <a:rPr b="1" lang="en"/>
              <a:t>true</a:t>
            </a:r>
            <a:r>
              <a:rPr lang="en"/>
              <a:t> or </a:t>
            </a:r>
            <a:r>
              <a:rPr b="1" lang="en"/>
              <a:t>false</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Java and compare operations - boolean Values</a:t>
            </a:r>
            <a:endParaRPr/>
          </a:p>
        </p:txBody>
      </p:sp>
      <p:sp>
        <p:nvSpPr>
          <p:cNvPr id="246" name="Google Shape;246;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 is essential to compare values in any kind of situation, so Java offers 6 compare operators</a:t>
            </a:r>
            <a:endParaRPr/>
          </a:p>
          <a:p>
            <a:pPr indent="0" lvl="0" marL="0" rtl="0" algn="l">
              <a:spcBef>
                <a:spcPts val="1200"/>
              </a:spcBef>
              <a:spcAft>
                <a:spcPts val="0"/>
              </a:spcAft>
              <a:buNone/>
            </a:pPr>
            <a:r>
              <a:rPr lang="en"/>
              <a:t>Boolean values store only two values.</a:t>
            </a:r>
            <a:endParaRPr/>
          </a:p>
          <a:p>
            <a:pPr indent="0" lvl="0" marL="0" rtl="0" algn="l">
              <a:spcBef>
                <a:spcPts val="1200"/>
              </a:spcBef>
              <a:spcAft>
                <a:spcPts val="0"/>
              </a:spcAft>
              <a:buNone/>
            </a:pPr>
            <a:r>
              <a:rPr b="1" lang="en"/>
              <a:t>true</a:t>
            </a:r>
            <a:r>
              <a:rPr lang="en"/>
              <a:t> / </a:t>
            </a:r>
            <a:r>
              <a:rPr b="1" lang="en"/>
              <a:t>false</a:t>
            </a:r>
            <a:endParaRPr b="1"/>
          </a:p>
          <a:p>
            <a:pPr indent="0" lvl="0" marL="0" rtl="0" algn="l">
              <a:spcBef>
                <a:spcPts val="1200"/>
              </a:spcBef>
              <a:spcAft>
                <a:spcPts val="1200"/>
              </a:spcAft>
              <a:buNone/>
            </a:pPr>
            <a:r>
              <a:t/>
            </a:r>
            <a:endParaRPr/>
          </a:p>
        </p:txBody>
      </p:sp>
      <p:pic>
        <p:nvPicPr>
          <p:cNvPr id="247" name="Google Shape;247;p36"/>
          <p:cNvPicPr preferRelativeResize="0"/>
          <p:nvPr/>
        </p:nvPicPr>
        <p:blipFill>
          <a:blip r:embed="rId3">
            <a:alphaModFix/>
          </a:blip>
          <a:stretch>
            <a:fillRect/>
          </a:stretch>
        </p:blipFill>
        <p:spPr>
          <a:xfrm>
            <a:off x="4844800" y="1829125"/>
            <a:ext cx="3987500" cy="2022475"/>
          </a:xfrm>
          <a:prstGeom prst="rect">
            <a:avLst/>
          </a:prstGeom>
          <a:noFill/>
          <a:ln>
            <a:noFill/>
          </a:ln>
        </p:spPr>
      </p:pic>
      <p:pic>
        <p:nvPicPr>
          <p:cNvPr id="248" name="Google Shape;248;p36"/>
          <p:cNvPicPr preferRelativeResize="0"/>
          <p:nvPr/>
        </p:nvPicPr>
        <p:blipFill>
          <a:blip r:embed="rId4">
            <a:alphaModFix/>
          </a:blip>
          <a:stretch>
            <a:fillRect/>
          </a:stretch>
        </p:blipFill>
        <p:spPr>
          <a:xfrm>
            <a:off x="0" y="3494100"/>
            <a:ext cx="2977151" cy="1545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If statements</a:t>
            </a:r>
            <a:endParaRPr/>
          </a:p>
        </p:txBody>
      </p:sp>
      <p:sp>
        <p:nvSpPr>
          <p:cNvPr id="254" name="Google Shape;254;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Very often when you write code, you want to perform different actions for different decisions.</a:t>
            </a:r>
            <a:endParaRPr/>
          </a:p>
          <a:p>
            <a:pPr indent="0" lvl="0" marL="0" rtl="0" algn="l">
              <a:spcBef>
                <a:spcPts val="1200"/>
              </a:spcBef>
              <a:spcAft>
                <a:spcPts val="1200"/>
              </a:spcAft>
              <a:buNone/>
            </a:pPr>
            <a:r>
              <a:rPr lang="en"/>
              <a:t>We use </a:t>
            </a:r>
            <a:r>
              <a:rPr b="1" lang="en"/>
              <a:t>if</a:t>
            </a:r>
            <a:r>
              <a:rPr lang="en"/>
              <a:t>, if we want to specify a block of code to be executed.</a:t>
            </a:r>
            <a:endParaRPr/>
          </a:p>
        </p:txBody>
      </p:sp>
      <p:pic>
        <p:nvPicPr>
          <p:cNvPr id="255" name="Google Shape;255;p37"/>
          <p:cNvPicPr preferRelativeResize="0"/>
          <p:nvPr/>
        </p:nvPicPr>
        <p:blipFill>
          <a:blip r:embed="rId3">
            <a:alphaModFix/>
          </a:blip>
          <a:stretch>
            <a:fillRect/>
          </a:stretch>
        </p:blipFill>
        <p:spPr>
          <a:xfrm>
            <a:off x="5553525" y="2916950"/>
            <a:ext cx="3590475" cy="2114874"/>
          </a:xfrm>
          <a:prstGeom prst="rect">
            <a:avLst/>
          </a:prstGeom>
          <a:noFill/>
          <a:ln>
            <a:noFill/>
          </a:ln>
        </p:spPr>
      </p:pic>
      <p:pic>
        <p:nvPicPr>
          <p:cNvPr id="256" name="Google Shape;256;p37"/>
          <p:cNvPicPr preferRelativeResize="0"/>
          <p:nvPr/>
        </p:nvPicPr>
        <p:blipFill>
          <a:blip r:embed="rId4">
            <a:alphaModFix/>
          </a:blip>
          <a:stretch>
            <a:fillRect/>
          </a:stretch>
        </p:blipFill>
        <p:spPr>
          <a:xfrm>
            <a:off x="-12" y="2786150"/>
            <a:ext cx="3480800" cy="2245675"/>
          </a:xfrm>
          <a:prstGeom prst="rect">
            <a:avLst/>
          </a:prstGeom>
          <a:noFill/>
          <a:ln>
            <a:noFill/>
          </a:ln>
        </p:spPr>
      </p:pic>
      <p:pic>
        <p:nvPicPr>
          <p:cNvPr id="257" name="Google Shape;257;p37"/>
          <p:cNvPicPr preferRelativeResize="0"/>
          <p:nvPr/>
        </p:nvPicPr>
        <p:blipFill>
          <a:blip r:embed="rId5">
            <a:alphaModFix/>
          </a:blip>
          <a:stretch>
            <a:fillRect/>
          </a:stretch>
        </p:blipFill>
        <p:spPr>
          <a:xfrm>
            <a:off x="2236470" y="1152425"/>
            <a:ext cx="4050550" cy="2712500"/>
          </a:xfrm>
          <a:prstGeom prst="rect">
            <a:avLst/>
          </a:prstGeom>
          <a:noFill/>
          <a:ln>
            <a:noFill/>
          </a:ln>
        </p:spPr>
      </p:pic>
      <p:pic>
        <p:nvPicPr>
          <p:cNvPr id="258" name="Google Shape;258;p37"/>
          <p:cNvPicPr preferRelativeResize="0"/>
          <p:nvPr/>
        </p:nvPicPr>
        <p:blipFill>
          <a:blip r:embed="rId6">
            <a:alphaModFix/>
          </a:blip>
          <a:stretch>
            <a:fillRect/>
          </a:stretch>
        </p:blipFill>
        <p:spPr>
          <a:xfrm>
            <a:off x="1484673" y="590000"/>
            <a:ext cx="6003624" cy="4020400"/>
          </a:xfrm>
          <a:prstGeom prst="rect">
            <a:avLst/>
          </a:prstGeom>
          <a:noFill/>
          <a:ln>
            <a:noFill/>
          </a:ln>
        </p:spPr>
      </p:pic>
      <p:sp>
        <p:nvSpPr>
          <p:cNvPr id="259" name="Google Shape;259;p37"/>
          <p:cNvSpPr/>
          <p:nvPr/>
        </p:nvSpPr>
        <p:spPr>
          <a:xfrm>
            <a:off x="2871725" y="2743775"/>
            <a:ext cx="1116000" cy="33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If…Else statements</a:t>
            </a:r>
            <a:endParaRPr/>
          </a:p>
        </p:txBody>
      </p:sp>
      <p:sp>
        <p:nvSpPr>
          <p:cNvPr id="265" name="Google Shape;265;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 the else statement to specify a block of code to be executed if the condition is false. </a:t>
            </a:r>
            <a:endParaRPr/>
          </a:p>
        </p:txBody>
      </p:sp>
      <p:pic>
        <p:nvPicPr>
          <p:cNvPr id="266" name="Google Shape;266;p38"/>
          <p:cNvPicPr preferRelativeResize="0"/>
          <p:nvPr/>
        </p:nvPicPr>
        <p:blipFill>
          <a:blip r:embed="rId3">
            <a:alphaModFix/>
          </a:blip>
          <a:stretch>
            <a:fillRect/>
          </a:stretch>
        </p:blipFill>
        <p:spPr>
          <a:xfrm>
            <a:off x="1934837" y="1990275"/>
            <a:ext cx="4989975" cy="2790701"/>
          </a:xfrm>
          <a:prstGeom prst="rect">
            <a:avLst/>
          </a:prstGeom>
          <a:noFill/>
          <a:ln>
            <a:noFill/>
          </a:ln>
        </p:spPr>
      </p:pic>
      <p:sp>
        <p:nvSpPr>
          <p:cNvPr id="267" name="Google Shape;267;p38"/>
          <p:cNvSpPr/>
          <p:nvPr/>
        </p:nvSpPr>
        <p:spPr>
          <a:xfrm>
            <a:off x="2601600" y="3092075"/>
            <a:ext cx="3319500" cy="476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8" name="Google Shape;268;p38"/>
          <p:cNvSpPr/>
          <p:nvPr/>
        </p:nvSpPr>
        <p:spPr>
          <a:xfrm>
            <a:off x="2580275" y="3596750"/>
            <a:ext cx="3603900" cy="476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lse If statement</a:t>
            </a:r>
            <a:endParaRPr/>
          </a:p>
        </p:txBody>
      </p:sp>
      <p:sp>
        <p:nvSpPr>
          <p:cNvPr id="274" name="Google Shape;274;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 </a:t>
            </a:r>
            <a:r>
              <a:rPr b="1" lang="en"/>
              <a:t>else if</a:t>
            </a:r>
            <a:r>
              <a:rPr lang="en"/>
              <a:t> to specify a new condition if the first if condition is </a:t>
            </a:r>
            <a:r>
              <a:rPr b="1" lang="en"/>
              <a:t>false</a:t>
            </a:r>
            <a:r>
              <a:rPr lang="en"/>
              <a:t>.</a:t>
            </a:r>
            <a:endParaRPr/>
          </a:p>
        </p:txBody>
      </p:sp>
      <p:pic>
        <p:nvPicPr>
          <p:cNvPr id="275" name="Google Shape;275;p39"/>
          <p:cNvPicPr preferRelativeResize="0"/>
          <p:nvPr/>
        </p:nvPicPr>
        <p:blipFill>
          <a:blip r:embed="rId3">
            <a:alphaModFix/>
          </a:blip>
          <a:stretch>
            <a:fillRect/>
          </a:stretch>
        </p:blipFill>
        <p:spPr>
          <a:xfrm>
            <a:off x="2587378" y="1700525"/>
            <a:ext cx="3677975" cy="3002276"/>
          </a:xfrm>
          <a:prstGeom prst="rect">
            <a:avLst/>
          </a:prstGeom>
          <a:noFill/>
          <a:ln>
            <a:noFill/>
          </a:ln>
        </p:spPr>
      </p:pic>
      <p:sp>
        <p:nvSpPr>
          <p:cNvPr id="276" name="Google Shape;276;p39"/>
          <p:cNvSpPr/>
          <p:nvPr/>
        </p:nvSpPr>
        <p:spPr>
          <a:xfrm>
            <a:off x="3106275" y="2814850"/>
            <a:ext cx="2587500" cy="44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7" name="Google Shape;277;p39"/>
          <p:cNvSpPr/>
          <p:nvPr/>
        </p:nvSpPr>
        <p:spPr>
          <a:xfrm>
            <a:off x="3106275" y="3269775"/>
            <a:ext cx="2395500" cy="4122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8" name="Google Shape;278;p39"/>
          <p:cNvSpPr/>
          <p:nvPr/>
        </p:nvSpPr>
        <p:spPr>
          <a:xfrm>
            <a:off x="3099175" y="3703375"/>
            <a:ext cx="2587500" cy="412200"/>
          </a:xfrm>
          <a:prstGeom prst="rect">
            <a:avLst/>
          </a:prstGeom>
          <a:no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switch statements</a:t>
            </a:r>
            <a:endParaRPr/>
          </a:p>
        </p:txBody>
      </p:sp>
      <p:sp>
        <p:nvSpPr>
          <p:cNvPr id="284" name="Google Shape;284;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Usually consider to use switch case if you want to  select one of many code blocks to be executed, also it’s more readable and much more cleaner to use.</a:t>
            </a:r>
            <a:endParaRPr/>
          </a:p>
        </p:txBody>
      </p:sp>
      <p:pic>
        <p:nvPicPr>
          <p:cNvPr id="285" name="Google Shape;285;p40"/>
          <p:cNvPicPr preferRelativeResize="0"/>
          <p:nvPr/>
        </p:nvPicPr>
        <p:blipFill>
          <a:blip r:embed="rId3">
            <a:alphaModFix/>
          </a:blip>
          <a:stretch>
            <a:fillRect/>
          </a:stretch>
        </p:blipFill>
        <p:spPr>
          <a:xfrm>
            <a:off x="2359925" y="1967100"/>
            <a:ext cx="4651600" cy="2806776"/>
          </a:xfrm>
          <a:prstGeom prst="rect">
            <a:avLst/>
          </a:prstGeom>
          <a:noFill/>
          <a:ln>
            <a:noFill/>
          </a:ln>
        </p:spPr>
      </p:pic>
      <p:sp>
        <p:nvSpPr>
          <p:cNvPr id="286" name="Google Shape;286;p40"/>
          <p:cNvSpPr/>
          <p:nvPr/>
        </p:nvSpPr>
        <p:spPr>
          <a:xfrm>
            <a:off x="2814850" y="2672675"/>
            <a:ext cx="2153700" cy="24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7" name="Google Shape;287;p40"/>
          <p:cNvSpPr/>
          <p:nvPr/>
        </p:nvSpPr>
        <p:spPr>
          <a:xfrm>
            <a:off x="3529500" y="2875025"/>
            <a:ext cx="2100900" cy="803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8" name="Google Shape;288;p40"/>
          <p:cNvSpPr/>
          <p:nvPr/>
        </p:nvSpPr>
        <p:spPr>
          <a:xfrm>
            <a:off x="3529500" y="3690200"/>
            <a:ext cx="2968500" cy="44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9" name="Google Shape;289;p40"/>
          <p:cNvSpPr/>
          <p:nvPr/>
        </p:nvSpPr>
        <p:spPr>
          <a:xfrm>
            <a:off x="3774950" y="3138000"/>
            <a:ext cx="508500" cy="15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switch statements</a:t>
            </a:r>
            <a:endParaRPr/>
          </a:p>
        </p:txBody>
      </p:sp>
      <p:sp>
        <p:nvSpPr>
          <p:cNvPr id="295" name="Google Shape;295;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default clause of a switch statement will be jumped to </a:t>
            </a:r>
            <a:r>
              <a:rPr b="1" lang="en"/>
              <a:t>default</a:t>
            </a:r>
            <a:r>
              <a:rPr lang="en"/>
              <a:t>, if no case matches the expression's value. (It is optional)</a:t>
            </a:r>
            <a:endParaRPr/>
          </a:p>
          <a:p>
            <a:pPr indent="0" lvl="0" marL="0" rtl="0" algn="l">
              <a:spcBef>
                <a:spcPts val="1200"/>
              </a:spcBef>
              <a:spcAft>
                <a:spcPts val="0"/>
              </a:spcAft>
              <a:buNone/>
            </a:pPr>
            <a:r>
              <a:rPr lang="en"/>
              <a:t>You can use the </a:t>
            </a:r>
            <a:r>
              <a:rPr b="1" lang="en"/>
              <a:t>break</a:t>
            </a:r>
            <a:r>
              <a:rPr lang="en"/>
              <a:t> statement within a switch </a:t>
            </a:r>
            <a:r>
              <a:rPr lang="en"/>
              <a:t>statement</a:t>
            </a:r>
            <a:r>
              <a:rPr lang="en"/>
              <a:t> body to break out early, often when all statements between two </a:t>
            </a:r>
            <a:r>
              <a:rPr b="1" lang="en"/>
              <a:t>case</a:t>
            </a:r>
            <a:r>
              <a:rPr lang="en"/>
              <a:t> clauses have been executed.</a:t>
            </a:r>
            <a:endParaRPr/>
          </a:p>
          <a:p>
            <a:pPr indent="0" lvl="0" marL="0" rtl="0" algn="l">
              <a:spcBef>
                <a:spcPts val="1200"/>
              </a:spcBef>
              <a:spcAft>
                <a:spcPts val="0"/>
              </a:spcAft>
              <a:buNone/>
            </a:pPr>
            <a:r>
              <a:rPr lang="en"/>
              <a:t>If we don’t put a break after our case, it continues to check the cases, this behavior is called "fall-through".</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 Once Run Everywhere”</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Java is a programming language that produces software for multiple platforms. </a:t>
            </a:r>
            <a:endParaRPr/>
          </a:p>
          <a:p>
            <a:pPr indent="0" lvl="0" marL="0" rtl="0" algn="l">
              <a:spcBef>
                <a:spcPts val="1200"/>
              </a:spcBef>
              <a:spcAft>
                <a:spcPts val="1200"/>
              </a:spcAft>
              <a:buNone/>
            </a:pPr>
            <a:r>
              <a:rPr lang="en"/>
              <a:t>When a programmer registers a Java application, the compiled code (known as bytecode) runs on most operating systems, including Windows, Linux and Mac 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switch case practice:  </a:t>
            </a:r>
            <a:endParaRPr/>
          </a:p>
        </p:txBody>
      </p:sp>
      <p:sp>
        <p:nvSpPr>
          <p:cNvPr id="301" name="Google Shape;301;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2" name="Google Shape;302;p42"/>
          <p:cNvPicPr preferRelativeResize="0"/>
          <p:nvPr/>
        </p:nvPicPr>
        <p:blipFill>
          <a:blip r:embed="rId3">
            <a:alphaModFix/>
          </a:blip>
          <a:stretch>
            <a:fillRect/>
          </a:stretch>
        </p:blipFill>
        <p:spPr>
          <a:xfrm>
            <a:off x="311700" y="1152425"/>
            <a:ext cx="3329574" cy="3839827"/>
          </a:xfrm>
          <a:prstGeom prst="rect">
            <a:avLst/>
          </a:prstGeom>
          <a:noFill/>
          <a:ln>
            <a:noFill/>
          </a:ln>
        </p:spPr>
      </p:pic>
      <p:pic>
        <p:nvPicPr>
          <p:cNvPr id="303" name="Google Shape;303;p42"/>
          <p:cNvPicPr preferRelativeResize="0"/>
          <p:nvPr/>
        </p:nvPicPr>
        <p:blipFill>
          <a:blip r:embed="rId4">
            <a:alphaModFix/>
          </a:blip>
          <a:stretch>
            <a:fillRect/>
          </a:stretch>
        </p:blipFill>
        <p:spPr>
          <a:xfrm>
            <a:off x="3869978" y="1266325"/>
            <a:ext cx="4588270" cy="330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Arithmetic Operators</a:t>
            </a:r>
            <a:endParaRPr/>
          </a:p>
        </p:txBody>
      </p:sp>
      <p:sp>
        <p:nvSpPr>
          <p:cNvPr id="309" name="Google Shape;309;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43"/>
          <p:cNvPicPr preferRelativeResize="0"/>
          <p:nvPr/>
        </p:nvPicPr>
        <p:blipFill>
          <a:blip r:embed="rId3">
            <a:alphaModFix/>
          </a:blip>
          <a:stretch>
            <a:fillRect/>
          </a:stretch>
        </p:blipFill>
        <p:spPr>
          <a:xfrm>
            <a:off x="947725" y="1749625"/>
            <a:ext cx="7248525" cy="2819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Relational operators</a:t>
            </a:r>
            <a:endParaRPr/>
          </a:p>
        </p:txBody>
      </p:sp>
      <p:sp>
        <p:nvSpPr>
          <p:cNvPr id="316" name="Google Shape;316;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44"/>
          <p:cNvPicPr preferRelativeResize="0"/>
          <p:nvPr/>
        </p:nvPicPr>
        <p:blipFill>
          <a:blip r:embed="rId3">
            <a:alphaModFix/>
          </a:blip>
          <a:stretch>
            <a:fillRect/>
          </a:stretch>
        </p:blipFill>
        <p:spPr>
          <a:xfrm>
            <a:off x="848050" y="1340038"/>
            <a:ext cx="7219950" cy="3228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ogical operators in Java</a:t>
            </a:r>
            <a:endParaRPr/>
          </a:p>
        </p:txBody>
      </p:sp>
      <p:sp>
        <p:nvSpPr>
          <p:cNvPr id="323" name="Google Shape;323;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Logical operators are used to perform logical operations.</a:t>
            </a:r>
            <a:endParaRPr/>
          </a:p>
          <a:p>
            <a:pPr indent="0" lvl="0" marL="0" rtl="0" algn="l">
              <a:spcBef>
                <a:spcPts val="1200"/>
              </a:spcBef>
              <a:spcAft>
                <a:spcPts val="0"/>
              </a:spcAft>
              <a:buNone/>
            </a:pPr>
            <a:r>
              <a:rPr lang="en"/>
              <a:t>Logical operators can be defined as a type of operators that help us to combine multiple conditional statements. </a:t>
            </a:r>
            <a:endParaRPr/>
          </a:p>
          <a:p>
            <a:pPr indent="0" lvl="0" marL="0" rtl="0" algn="l">
              <a:spcBef>
                <a:spcPts val="1200"/>
              </a:spcBef>
              <a:spcAft>
                <a:spcPts val="1200"/>
              </a:spcAft>
              <a:buNone/>
            </a:pPr>
            <a:r>
              <a:rPr lang="en"/>
              <a:t>We learn some of them like </a:t>
            </a:r>
            <a:r>
              <a:rPr b="1" lang="en"/>
              <a:t>AND</a:t>
            </a:r>
            <a:r>
              <a:rPr lang="en"/>
              <a:t>, </a:t>
            </a:r>
            <a:r>
              <a:rPr b="1" lang="en"/>
              <a:t>OR</a:t>
            </a:r>
            <a:r>
              <a:rPr lang="en"/>
              <a:t> , </a:t>
            </a:r>
            <a:r>
              <a:rPr b="1" lang="en"/>
              <a:t>XOR</a:t>
            </a:r>
            <a:r>
              <a:rPr lang="en"/>
              <a:t> (Exclusive OR) and </a:t>
            </a:r>
            <a:r>
              <a:rPr b="1" lang="en"/>
              <a:t>NOT</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logical operator</a:t>
            </a:r>
            <a:endParaRPr/>
          </a:p>
        </p:txBody>
      </p:sp>
      <p:sp>
        <p:nvSpPr>
          <p:cNvPr id="329" name="Google Shape;329;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 &gt; 3) &amp;&amp; (2 &lt; 10) == True / False?</a:t>
            </a:r>
            <a:endParaRPr/>
          </a:p>
          <a:p>
            <a:pPr indent="0" lvl="0" marL="0" rtl="0" algn="l">
              <a:spcBef>
                <a:spcPts val="1200"/>
              </a:spcBef>
              <a:spcAft>
                <a:spcPts val="1200"/>
              </a:spcAft>
              <a:buNone/>
            </a:pPr>
            <a:r>
              <a:rPr lang="en"/>
              <a:t>(10 &gt; 1) &amp;&amp; (3 &gt; 6) == True / False?              (5 &lt; 3) &amp;&amp; (3 == 3) == True / False?</a:t>
            </a:r>
            <a:endParaRPr/>
          </a:p>
        </p:txBody>
      </p:sp>
      <p:pic>
        <p:nvPicPr>
          <p:cNvPr id="330" name="Google Shape;330;p46"/>
          <p:cNvPicPr preferRelativeResize="0"/>
          <p:nvPr/>
        </p:nvPicPr>
        <p:blipFill>
          <a:blip r:embed="rId3">
            <a:alphaModFix/>
          </a:blip>
          <a:stretch>
            <a:fillRect/>
          </a:stretch>
        </p:blipFill>
        <p:spPr>
          <a:xfrm>
            <a:off x="5772150" y="3241288"/>
            <a:ext cx="3371850" cy="1819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 logical operator</a:t>
            </a:r>
            <a:endParaRPr/>
          </a:p>
        </p:txBody>
      </p:sp>
      <p:sp>
        <p:nvSpPr>
          <p:cNvPr id="336" name="Google Shape;336;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&lt; 5) || (8 &lt; 11) == True/False?                    (3 &gt; 9) || (4 &lt; 3) == True / False?</a:t>
            </a:r>
            <a:endParaRPr/>
          </a:p>
          <a:p>
            <a:pPr indent="0" lvl="0" marL="0" rtl="0" algn="l">
              <a:spcBef>
                <a:spcPts val="1200"/>
              </a:spcBef>
              <a:spcAft>
                <a:spcPts val="1200"/>
              </a:spcAft>
              <a:buNone/>
            </a:pPr>
            <a:r>
              <a:rPr lang="en"/>
              <a:t>(6 == 6) || (2 &gt; 1) == True / False?</a:t>
            </a:r>
            <a:endParaRPr/>
          </a:p>
        </p:txBody>
      </p:sp>
      <p:pic>
        <p:nvPicPr>
          <p:cNvPr id="337" name="Google Shape;337;p47"/>
          <p:cNvPicPr preferRelativeResize="0"/>
          <p:nvPr/>
        </p:nvPicPr>
        <p:blipFill>
          <a:blip r:embed="rId3">
            <a:alphaModFix/>
          </a:blip>
          <a:stretch>
            <a:fillRect/>
          </a:stretch>
        </p:blipFill>
        <p:spPr>
          <a:xfrm>
            <a:off x="6167450" y="3476500"/>
            <a:ext cx="2976550" cy="1562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XOR operator</a:t>
            </a:r>
            <a:endParaRPr/>
          </a:p>
        </p:txBody>
      </p:sp>
      <p:sp>
        <p:nvSpPr>
          <p:cNvPr id="343" name="Google Shape;343;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&gt; 5) ^ (8 == 8) == True/False?			(8 &gt; 5) ^ (5 &lt; 10) == True/False?</a:t>
            </a:r>
            <a:endParaRPr/>
          </a:p>
          <a:p>
            <a:pPr indent="0" lvl="0" marL="0" rtl="0" algn="l">
              <a:spcBef>
                <a:spcPts val="1200"/>
              </a:spcBef>
              <a:spcAft>
                <a:spcPts val="1200"/>
              </a:spcAft>
              <a:buNone/>
            </a:pPr>
            <a:r>
              <a:rPr lang="en"/>
              <a:t>(6 &gt; 3) ^ (5 &lt; 6) == True/False?</a:t>
            </a:r>
            <a:endParaRPr/>
          </a:p>
        </p:txBody>
      </p:sp>
      <p:pic>
        <p:nvPicPr>
          <p:cNvPr id="344" name="Google Shape;344;p48"/>
          <p:cNvPicPr preferRelativeResize="0"/>
          <p:nvPr/>
        </p:nvPicPr>
        <p:blipFill>
          <a:blip r:embed="rId3">
            <a:alphaModFix/>
          </a:blip>
          <a:stretch>
            <a:fillRect/>
          </a:stretch>
        </p:blipFill>
        <p:spPr>
          <a:xfrm>
            <a:off x="7572363" y="2451800"/>
            <a:ext cx="1571625" cy="2590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logical operator</a:t>
            </a:r>
            <a:endParaRPr/>
          </a:p>
        </p:txBody>
      </p:sp>
      <p:sp>
        <p:nvSpPr>
          <p:cNvPr id="350" name="Google Shape;350;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NOT operator is written with an exclamation point (!)</a:t>
            </a:r>
            <a:endParaRPr/>
          </a:p>
          <a:p>
            <a:pPr indent="0" lvl="0" marL="0" rtl="0" algn="l">
              <a:spcBef>
                <a:spcPts val="1200"/>
              </a:spcBef>
              <a:spcAft>
                <a:spcPts val="0"/>
              </a:spcAft>
              <a:buNone/>
            </a:pPr>
            <a:r>
              <a:rPr lang="en"/>
              <a:t>The NOT operator makes a true statement false, and a false statement true:</a:t>
            </a:r>
            <a:endParaRPr/>
          </a:p>
          <a:p>
            <a:pPr indent="-298450" lvl="0" marL="457200" rtl="0" algn="l">
              <a:spcBef>
                <a:spcPts val="1200"/>
              </a:spcBef>
              <a:spcAft>
                <a:spcPts val="0"/>
              </a:spcAft>
              <a:buClr>
                <a:srgbClr val="000000"/>
              </a:buClr>
              <a:buSzPts val="1100"/>
              <a:buFont typeface="Arial"/>
              <a:buChar char="●"/>
            </a:pPr>
            <a:r>
              <a:rPr lang="en"/>
              <a:t>!true = false</a:t>
            </a:r>
            <a:endParaRPr/>
          </a:p>
          <a:p>
            <a:pPr indent="-298450" lvl="0" marL="457200" rtl="0" algn="l">
              <a:spcBef>
                <a:spcPts val="0"/>
              </a:spcBef>
              <a:spcAft>
                <a:spcPts val="0"/>
              </a:spcAft>
              <a:buClr>
                <a:srgbClr val="000000"/>
              </a:buClr>
              <a:buSzPts val="1100"/>
              <a:buFont typeface="Arial"/>
              <a:buChar char="●"/>
            </a:pPr>
            <a:r>
              <a:rPr lang="en"/>
              <a:t>!false = true</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Operators precedence and associativity</a:t>
            </a:r>
            <a:endParaRPr/>
          </a:p>
        </p:txBody>
      </p:sp>
      <p:sp>
        <p:nvSpPr>
          <p:cNvPr id="356" name="Google Shape;356;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An easy way to remember the operator precedence is to remember the word </a:t>
            </a:r>
            <a:r>
              <a:rPr b="1" lang="en"/>
              <a:t>PEMDAS</a:t>
            </a:r>
            <a:r>
              <a:rPr lang="en"/>
              <a:t>, which is an acronym for: </a:t>
            </a:r>
            <a:r>
              <a:rPr b="1" lang="en"/>
              <a:t>parentheses</a:t>
            </a:r>
            <a:r>
              <a:rPr lang="en"/>
              <a:t>, </a:t>
            </a:r>
            <a:r>
              <a:rPr b="1" lang="en"/>
              <a:t>exponents</a:t>
            </a:r>
            <a:r>
              <a:rPr lang="en"/>
              <a:t>, </a:t>
            </a:r>
            <a:r>
              <a:rPr b="1" lang="en"/>
              <a:t>multiplication</a:t>
            </a:r>
            <a:r>
              <a:rPr lang="en"/>
              <a:t>, </a:t>
            </a:r>
            <a:r>
              <a:rPr b="1" lang="en"/>
              <a:t>division</a:t>
            </a:r>
            <a:r>
              <a:rPr lang="en"/>
              <a:t>, </a:t>
            </a:r>
            <a:r>
              <a:rPr b="1" lang="en"/>
              <a:t>addition</a:t>
            </a:r>
            <a:r>
              <a:rPr lang="en"/>
              <a:t>, </a:t>
            </a:r>
            <a:r>
              <a:rPr b="1" lang="en"/>
              <a:t>subtraction</a:t>
            </a:r>
            <a:r>
              <a:rPr lang="en"/>
              <a:t>.</a:t>
            </a:r>
            <a:endParaRPr/>
          </a:p>
          <a:p>
            <a:pPr indent="0" lvl="0" marL="0" rtl="0" algn="l">
              <a:spcBef>
                <a:spcPts val="1200"/>
              </a:spcBef>
              <a:spcAft>
                <a:spcPts val="0"/>
              </a:spcAft>
              <a:buNone/>
            </a:pPr>
            <a:r>
              <a:rPr lang="en"/>
              <a:t>   </a:t>
            </a:r>
            <a:r>
              <a:rPr b="1" lang="en"/>
              <a:t>()</a:t>
            </a:r>
            <a:endParaRPr b="1"/>
          </a:p>
          <a:p>
            <a:pPr indent="0" lvl="0" marL="0" rtl="0" algn="l">
              <a:spcBef>
                <a:spcPts val="1200"/>
              </a:spcBef>
              <a:spcAft>
                <a:spcPts val="0"/>
              </a:spcAft>
              <a:buNone/>
            </a:pPr>
            <a:r>
              <a:rPr lang="en"/>
              <a:t>5 </a:t>
            </a:r>
            <a:r>
              <a:rPr b="1" lang="en"/>
              <a:t>^</a:t>
            </a:r>
            <a:r>
              <a:rPr lang="en"/>
              <a:t> 3</a:t>
            </a:r>
            <a:endParaRPr/>
          </a:p>
          <a:p>
            <a:pPr indent="0" lvl="0" marL="0" rtl="0" algn="l">
              <a:spcBef>
                <a:spcPts val="1200"/>
              </a:spcBef>
              <a:spcAft>
                <a:spcPts val="0"/>
              </a:spcAft>
              <a:buNone/>
            </a:pPr>
            <a:r>
              <a:rPr lang="en"/>
              <a:t>2 </a:t>
            </a:r>
            <a:r>
              <a:rPr b="1" lang="en"/>
              <a:t>*</a:t>
            </a:r>
            <a:r>
              <a:rPr lang="en"/>
              <a:t> 6</a:t>
            </a:r>
            <a:endParaRPr/>
          </a:p>
          <a:p>
            <a:pPr indent="0" lvl="0" marL="0" rtl="0" algn="l">
              <a:spcBef>
                <a:spcPts val="1200"/>
              </a:spcBef>
              <a:spcAft>
                <a:spcPts val="0"/>
              </a:spcAft>
              <a:buNone/>
            </a:pPr>
            <a:r>
              <a:rPr lang="en"/>
              <a:t>6 </a:t>
            </a:r>
            <a:r>
              <a:rPr b="1" lang="en"/>
              <a:t>/</a:t>
            </a:r>
            <a:r>
              <a:rPr lang="en"/>
              <a:t> 3</a:t>
            </a:r>
            <a:endParaRPr/>
          </a:p>
          <a:p>
            <a:pPr indent="0" lvl="0" marL="0" rtl="0" algn="l">
              <a:spcBef>
                <a:spcPts val="1200"/>
              </a:spcBef>
              <a:spcAft>
                <a:spcPts val="0"/>
              </a:spcAft>
              <a:buNone/>
            </a:pPr>
            <a:r>
              <a:rPr lang="en"/>
              <a:t>4 </a:t>
            </a:r>
            <a:r>
              <a:rPr b="1" lang="en"/>
              <a:t>+</a:t>
            </a:r>
            <a:r>
              <a:rPr lang="en"/>
              <a:t> 8</a:t>
            </a:r>
            <a:endParaRPr/>
          </a:p>
          <a:p>
            <a:pPr indent="0" lvl="0" marL="0" rtl="0" algn="l">
              <a:spcBef>
                <a:spcPts val="1200"/>
              </a:spcBef>
              <a:spcAft>
                <a:spcPts val="1200"/>
              </a:spcAft>
              <a:buNone/>
            </a:pPr>
            <a:r>
              <a:rPr lang="en"/>
              <a:t>5 </a:t>
            </a:r>
            <a:r>
              <a:rPr b="1" lang="en"/>
              <a:t>-</a:t>
            </a:r>
            <a:r>
              <a:rPr lang="en"/>
              <a:t> 7</a:t>
            </a:r>
            <a:endParaRPr/>
          </a:p>
        </p:txBody>
      </p:sp>
      <p:pic>
        <p:nvPicPr>
          <p:cNvPr id="357" name="Google Shape;357;p50"/>
          <p:cNvPicPr preferRelativeResize="0"/>
          <p:nvPr/>
        </p:nvPicPr>
        <p:blipFill>
          <a:blip r:embed="rId3">
            <a:alphaModFix/>
          </a:blip>
          <a:stretch>
            <a:fillRect/>
          </a:stretch>
        </p:blipFill>
        <p:spPr>
          <a:xfrm>
            <a:off x="4240727" y="2085100"/>
            <a:ext cx="4513200" cy="2680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lang="en"/>
              <a:t>requently committed mistakes</a:t>
            </a:r>
            <a:r>
              <a:rPr lang="en"/>
              <a:t>  </a:t>
            </a:r>
            <a:endParaRPr/>
          </a:p>
        </p:txBody>
      </p:sp>
      <p:sp>
        <p:nvSpPr>
          <p:cNvPr id="363" name="Google Shape;363;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4" name="Google Shape;364;p51"/>
          <p:cNvPicPr preferRelativeResize="0"/>
          <p:nvPr/>
        </p:nvPicPr>
        <p:blipFill>
          <a:blip r:embed="rId3">
            <a:alphaModFix/>
          </a:blip>
          <a:stretch>
            <a:fillRect/>
          </a:stretch>
        </p:blipFill>
        <p:spPr>
          <a:xfrm>
            <a:off x="311700" y="1266325"/>
            <a:ext cx="4492074" cy="1807950"/>
          </a:xfrm>
          <a:prstGeom prst="rect">
            <a:avLst/>
          </a:prstGeom>
          <a:noFill/>
          <a:ln>
            <a:noFill/>
          </a:ln>
        </p:spPr>
      </p:pic>
      <p:pic>
        <p:nvPicPr>
          <p:cNvPr id="365" name="Google Shape;365;p51"/>
          <p:cNvPicPr preferRelativeResize="0"/>
          <p:nvPr/>
        </p:nvPicPr>
        <p:blipFill>
          <a:blip r:embed="rId4">
            <a:alphaModFix/>
          </a:blip>
          <a:stretch>
            <a:fillRect/>
          </a:stretch>
        </p:blipFill>
        <p:spPr>
          <a:xfrm>
            <a:off x="3925300" y="2571750"/>
            <a:ext cx="4663025" cy="1876750"/>
          </a:xfrm>
          <a:prstGeom prst="rect">
            <a:avLst/>
          </a:prstGeom>
          <a:noFill/>
          <a:ln>
            <a:noFill/>
          </a:ln>
        </p:spPr>
      </p:pic>
      <p:sp>
        <p:nvSpPr>
          <p:cNvPr id="366" name="Google Shape;366;p51"/>
          <p:cNvSpPr txBox="1"/>
          <p:nvPr/>
        </p:nvSpPr>
        <p:spPr>
          <a:xfrm>
            <a:off x="4488075" y="3597600"/>
            <a:ext cx="39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It’s valid but that can lead to mistakes!</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92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
            </a:r>
            <a:r>
              <a:rPr lang="en"/>
              <a:t>Write Once Run Everywhere”</a:t>
            </a:r>
            <a:endParaRPr/>
          </a:p>
          <a:p>
            <a:pPr indent="0" lvl="0" marL="0" rtl="0" algn="l">
              <a:spcBef>
                <a:spcPts val="0"/>
              </a:spcBef>
              <a:spcAft>
                <a:spcPts val="0"/>
              </a:spcAft>
              <a:buNone/>
            </a:pPr>
            <a:r>
              <a:rPr lang="en"/>
              <a:t>Java is architecture neutral, Java programs are portable</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7" name="Google Shape;87;p16"/>
          <p:cNvSpPr/>
          <p:nvPr/>
        </p:nvSpPr>
        <p:spPr>
          <a:xfrm>
            <a:off x="3538625" y="1267238"/>
            <a:ext cx="1450500" cy="408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Java Program</a:t>
            </a:r>
            <a:endParaRPr>
              <a:latin typeface="Open Sans"/>
              <a:ea typeface="Open Sans"/>
              <a:cs typeface="Open Sans"/>
              <a:sym typeface="Open Sans"/>
            </a:endParaRPr>
          </a:p>
        </p:txBody>
      </p:sp>
      <p:sp>
        <p:nvSpPr>
          <p:cNvPr id="88" name="Google Shape;88;p16"/>
          <p:cNvSpPr/>
          <p:nvPr/>
        </p:nvSpPr>
        <p:spPr>
          <a:xfrm>
            <a:off x="3538625" y="1877188"/>
            <a:ext cx="1450500" cy="408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Javac (Compile)</a:t>
            </a:r>
            <a:endParaRPr>
              <a:latin typeface="Open Sans"/>
              <a:ea typeface="Open Sans"/>
              <a:cs typeface="Open Sans"/>
              <a:sym typeface="Open Sans"/>
            </a:endParaRPr>
          </a:p>
        </p:txBody>
      </p:sp>
      <p:sp>
        <p:nvSpPr>
          <p:cNvPr id="89" name="Google Shape;89;p16"/>
          <p:cNvSpPr/>
          <p:nvPr/>
        </p:nvSpPr>
        <p:spPr>
          <a:xfrm>
            <a:off x="3538625" y="251917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Byte </a:t>
            </a:r>
            <a:r>
              <a:rPr lang="en">
                <a:latin typeface="Open Sans"/>
                <a:ea typeface="Open Sans"/>
                <a:cs typeface="Open Sans"/>
                <a:sym typeface="Open Sans"/>
              </a:rPr>
              <a:t>Code</a:t>
            </a:r>
            <a:endParaRPr>
              <a:latin typeface="Open Sans"/>
              <a:ea typeface="Open Sans"/>
              <a:cs typeface="Open Sans"/>
              <a:sym typeface="Open Sans"/>
            </a:endParaRPr>
          </a:p>
        </p:txBody>
      </p:sp>
      <p:cxnSp>
        <p:nvCxnSpPr>
          <p:cNvPr id="90" name="Google Shape;90;p16"/>
          <p:cNvCxnSpPr>
            <a:stCxn id="87" idx="2"/>
            <a:endCxn id="88" idx="0"/>
          </p:cNvCxnSpPr>
          <p:nvPr/>
        </p:nvCxnSpPr>
        <p:spPr>
          <a:xfrm>
            <a:off x="4263875" y="1675238"/>
            <a:ext cx="0" cy="201900"/>
          </a:xfrm>
          <a:prstGeom prst="straightConnector1">
            <a:avLst/>
          </a:prstGeom>
          <a:noFill/>
          <a:ln cap="flat" cmpd="sng" w="9525">
            <a:solidFill>
              <a:schemeClr val="dk2"/>
            </a:solidFill>
            <a:prstDash val="solid"/>
            <a:round/>
            <a:headEnd len="med" w="med" type="none"/>
            <a:tailEnd len="med" w="med" type="triangle"/>
          </a:ln>
        </p:spPr>
      </p:cxnSp>
      <p:cxnSp>
        <p:nvCxnSpPr>
          <p:cNvPr id="91" name="Google Shape;91;p16"/>
          <p:cNvCxnSpPr>
            <a:stCxn id="89" idx="2"/>
            <a:endCxn id="92" idx="0"/>
          </p:cNvCxnSpPr>
          <p:nvPr/>
        </p:nvCxnSpPr>
        <p:spPr>
          <a:xfrm>
            <a:off x="4263875" y="2906775"/>
            <a:ext cx="0" cy="361200"/>
          </a:xfrm>
          <a:prstGeom prst="straightConnector1">
            <a:avLst/>
          </a:prstGeom>
          <a:noFill/>
          <a:ln cap="flat" cmpd="sng" w="9525">
            <a:solidFill>
              <a:schemeClr val="dk2"/>
            </a:solidFill>
            <a:prstDash val="solid"/>
            <a:round/>
            <a:headEnd len="med" w="med" type="none"/>
            <a:tailEnd len="med" w="med" type="triangle"/>
          </a:ln>
        </p:spPr>
      </p:cxnSp>
      <p:cxnSp>
        <p:nvCxnSpPr>
          <p:cNvPr id="93" name="Google Shape;93;p16"/>
          <p:cNvCxnSpPr>
            <a:stCxn id="89" idx="1"/>
            <a:endCxn id="94" idx="0"/>
          </p:cNvCxnSpPr>
          <p:nvPr/>
        </p:nvCxnSpPr>
        <p:spPr>
          <a:xfrm flipH="1">
            <a:off x="1670825" y="2712975"/>
            <a:ext cx="1867800" cy="5550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6"/>
          <p:cNvCxnSpPr>
            <a:stCxn id="89" idx="3"/>
            <a:endCxn id="96" idx="0"/>
          </p:cNvCxnSpPr>
          <p:nvPr/>
        </p:nvCxnSpPr>
        <p:spPr>
          <a:xfrm>
            <a:off x="4989125" y="2712975"/>
            <a:ext cx="2055000" cy="555000"/>
          </a:xfrm>
          <a:prstGeom prst="straightConnector1">
            <a:avLst/>
          </a:prstGeom>
          <a:noFill/>
          <a:ln cap="flat" cmpd="sng" w="9525">
            <a:solidFill>
              <a:schemeClr val="dk2"/>
            </a:solidFill>
            <a:prstDash val="solid"/>
            <a:round/>
            <a:headEnd len="med" w="med" type="none"/>
            <a:tailEnd len="med" w="med" type="triangle"/>
          </a:ln>
        </p:spPr>
      </p:cxnSp>
      <p:cxnSp>
        <p:nvCxnSpPr>
          <p:cNvPr id="97" name="Google Shape;97;p16"/>
          <p:cNvCxnSpPr>
            <a:stCxn id="88" idx="2"/>
            <a:endCxn id="89" idx="0"/>
          </p:cNvCxnSpPr>
          <p:nvPr/>
        </p:nvCxnSpPr>
        <p:spPr>
          <a:xfrm>
            <a:off x="4263875" y="2285188"/>
            <a:ext cx="0" cy="234000"/>
          </a:xfrm>
          <a:prstGeom prst="straightConnector1">
            <a:avLst/>
          </a:prstGeom>
          <a:noFill/>
          <a:ln cap="flat" cmpd="sng" w="9525">
            <a:solidFill>
              <a:schemeClr val="dk2"/>
            </a:solidFill>
            <a:prstDash val="solid"/>
            <a:round/>
            <a:headEnd len="med" w="med" type="none"/>
            <a:tailEnd len="med" w="med" type="triangle"/>
          </a:ln>
        </p:spPr>
      </p:cxnSp>
      <p:sp>
        <p:nvSpPr>
          <p:cNvPr id="94" name="Google Shape;94;p16"/>
          <p:cNvSpPr/>
          <p:nvPr/>
        </p:nvSpPr>
        <p:spPr>
          <a:xfrm>
            <a:off x="945575" y="326797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JVM</a:t>
            </a:r>
            <a:endParaRPr>
              <a:latin typeface="Open Sans"/>
              <a:ea typeface="Open Sans"/>
              <a:cs typeface="Open Sans"/>
              <a:sym typeface="Open Sans"/>
            </a:endParaRPr>
          </a:p>
        </p:txBody>
      </p:sp>
      <p:sp>
        <p:nvSpPr>
          <p:cNvPr id="92" name="Google Shape;92;p16"/>
          <p:cNvSpPr/>
          <p:nvPr/>
        </p:nvSpPr>
        <p:spPr>
          <a:xfrm>
            <a:off x="3538625" y="326797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JVM</a:t>
            </a:r>
            <a:endParaRPr>
              <a:latin typeface="Open Sans"/>
              <a:ea typeface="Open Sans"/>
              <a:cs typeface="Open Sans"/>
              <a:sym typeface="Open Sans"/>
            </a:endParaRPr>
          </a:p>
        </p:txBody>
      </p:sp>
      <p:sp>
        <p:nvSpPr>
          <p:cNvPr id="96" name="Google Shape;96;p16"/>
          <p:cNvSpPr/>
          <p:nvPr/>
        </p:nvSpPr>
        <p:spPr>
          <a:xfrm>
            <a:off x="6318825" y="326797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JVM</a:t>
            </a:r>
            <a:endParaRPr>
              <a:latin typeface="Open Sans"/>
              <a:ea typeface="Open Sans"/>
              <a:cs typeface="Open Sans"/>
              <a:sym typeface="Open Sans"/>
            </a:endParaRPr>
          </a:p>
        </p:txBody>
      </p:sp>
      <p:sp>
        <p:nvSpPr>
          <p:cNvPr id="98" name="Google Shape;98;p16"/>
          <p:cNvSpPr/>
          <p:nvPr/>
        </p:nvSpPr>
        <p:spPr>
          <a:xfrm>
            <a:off x="945575" y="406472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Windows</a:t>
            </a:r>
            <a:endParaRPr>
              <a:latin typeface="Open Sans"/>
              <a:ea typeface="Open Sans"/>
              <a:cs typeface="Open Sans"/>
              <a:sym typeface="Open Sans"/>
            </a:endParaRPr>
          </a:p>
        </p:txBody>
      </p:sp>
      <p:sp>
        <p:nvSpPr>
          <p:cNvPr id="99" name="Google Shape;99;p16"/>
          <p:cNvSpPr/>
          <p:nvPr/>
        </p:nvSpPr>
        <p:spPr>
          <a:xfrm>
            <a:off x="3538625" y="406472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MacOs</a:t>
            </a:r>
            <a:endParaRPr>
              <a:latin typeface="Open Sans"/>
              <a:ea typeface="Open Sans"/>
              <a:cs typeface="Open Sans"/>
              <a:sym typeface="Open Sans"/>
            </a:endParaRPr>
          </a:p>
        </p:txBody>
      </p:sp>
      <p:sp>
        <p:nvSpPr>
          <p:cNvPr id="100" name="Google Shape;100;p16"/>
          <p:cNvSpPr/>
          <p:nvPr/>
        </p:nvSpPr>
        <p:spPr>
          <a:xfrm>
            <a:off x="6318825" y="4064725"/>
            <a:ext cx="1450500" cy="387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Linux</a:t>
            </a:r>
            <a:endParaRPr>
              <a:latin typeface="Open Sans"/>
              <a:ea typeface="Open Sans"/>
              <a:cs typeface="Open Sans"/>
              <a:sym typeface="Open Sans"/>
            </a:endParaRPr>
          </a:p>
        </p:txBody>
      </p:sp>
      <p:cxnSp>
        <p:nvCxnSpPr>
          <p:cNvPr id="101" name="Google Shape;101;p16"/>
          <p:cNvCxnSpPr>
            <a:stCxn id="94" idx="2"/>
            <a:endCxn id="98" idx="0"/>
          </p:cNvCxnSpPr>
          <p:nvPr/>
        </p:nvCxnSpPr>
        <p:spPr>
          <a:xfrm>
            <a:off x="1670825" y="3655575"/>
            <a:ext cx="0" cy="409200"/>
          </a:xfrm>
          <a:prstGeom prst="straightConnector1">
            <a:avLst/>
          </a:prstGeom>
          <a:noFill/>
          <a:ln cap="flat" cmpd="sng" w="9525">
            <a:solidFill>
              <a:schemeClr val="dk2"/>
            </a:solidFill>
            <a:prstDash val="solid"/>
            <a:round/>
            <a:headEnd len="med" w="med" type="none"/>
            <a:tailEnd len="med" w="med" type="triangle"/>
          </a:ln>
        </p:spPr>
      </p:cxnSp>
      <p:cxnSp>
        <p:nvCxnSpPr>
          <p:cNvPr id="102" name="Google Shape;102;p16"/>
          <p:cNvCxnSpPr>
            <a:stCxn id="92" idx="2"/>
            <a:endCxn id="99" idx="0"/>
          </p:cNvCxnSpPr>
          <p:nvPr/>
        </p:nvCxnSpPr>
        <p:spPr>
          <a:xfrm>
            <a:off x="4263875" y="3655575"/>
            <a:ext cx="0" cy="4092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6"/>
          <p:cNvCxnSpPr>
            <a:stCxn id="96" idx="2"/>
            <a:endCxn id="100" idx="0"/>
          </p:cNvCxnSpPr>
          <p:nvPr/>
        </p:nvCxnSpPr>
        <p:spPr>
          <a:xfrm>
            <a:off x="7044075" y="3655575"/>
            <a:ext cx="0" cy="40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Conditional (ternary) operator</a:t>
            </a:r>
            <a:endParaRPr/>
          </a:p>
        </p:txBody>
      </p:sp>
      <p:sp>
        <p:nvSpPr>
          <p:cNvPr id="372" name="Google Shape;372;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52"/>
          <p:cNvPicPr preferRelativeResize="0"/>
          <p:nvPr/>
        </p:nvPicPr>
        <p:blipFill>
          <a:blip r:embed="rId3">
            <a:alphaModFix/>
          </a:blip>
          <a:stretch>
            <a:fillRect/>
          </a:stretch>
        </p:blipFill>
        <p:spPr>
          <a:xfrm>
            <a:off x="311700" y="1987600"/>
            <a:ext cx="3984051" cy="1598324"/>
          </a:xfrm>
          <a:prstGeom prst="rect">
            <a:avLst/>
          </a:prstGeom>
          <a:noFill/>
          <a:ln>
            <a:noFill/>
          </a:ln>
        </p:spPr>
      </p:pic>
      <p:pic>
        <p:nvPicPr>
          <p:cNvPr id="374" name="Google Shape;374;p52"/>
          <p:cNvPicPr preferRelativeResize="0"/>
          <p:nvPr/>
        </p:nvPicPr>
        <p:blipFill>
          <a:blip r:embed="rId4">
            <a:alphaModFix/>
          </a:blip>
          <a:stretch>
            <a:fillRect/>
          </a:stretch>
        </p:blipFill>
        <p:spPr>
          <a:xfrm>
            <a:off x="6108650" y="1565463"/>
            <a:ext cx="2723675" cy="2442575"/>
          </a:xfrm>
          <a:prstGeom prst="rect">
            <a:avLst/>
          </a:prstGeom>
          <a:noFill/>
          <a:ln>
            <a:noFill/>
          </a:ln>
        </p:spPr>
      </p:pic>
      <p:sp>
        <p:nvSpPr>
          <p:cNvPr id="375" name="Google Shape;375;p52"/>
          <p:cNvSpPr/>
          <p:nvPr/>
        </p:nvSpPr>
        <p:spPr>
          <a:xfrm>
            <a:off x="4692038" y="2571738"/>
            <a:ext cx="1020300" cy="591300"/>
          </a:xfrm>
          <a:prstGeom prst="mathEqual">
            <a:avLst>
              <a:gd fmla="val 23520" name="adj1"/>
              <a:gd fmla="val 1176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 tip:</a:t>
            </a:r>
            <a:endParaRPr/>
          </a:p>
        </p:txBody>
      </p:sp>
      <p:sp>
        <p:nvSpPr>
          <p:cNvPr id="381" name="Google Shape;381;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2" name="Google Shape;382;p53"/>
          <p:cNvPicPr preferRelativeResize="0"/>
          <p:nvPr/>
        </p:nvPicPr>
        <p:blipFill>
          <a:blip r:embed="rId3">
            <a:alphaModFix/>
          </a:blip>
          <a:stretch>
            <a:fillRect/>
          </a:stretch>
        </p:blipFill>
        <p:spPr>
          <a:xfrm>
            <a:off x="2051725" y="180225"/>
            <a:ext cx="5414174" cy="46766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If-else case practice: Fizz Buzz </a:t>
            </a:r>
            <a:endParaRPr/>
          </a:p>
        </p:txBody>
      </p:sp>
      <p:sp>
        <p:nvSpPr>
          <p:cNvPr id="388" name="Google Shape;388;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89" name="Google Shape;389;p54"/>
          <p:cNvPicPr preferRelativeResize="0"/>
          <p:nvPr/>
        </p:nvPicPr>
        <p:blipFill>
          <a:blip r:embed="rId3">
            <a:alphaModFix/>
          </a:blip>
          <a:stretch>
            <a:fillRect/>
          </a:stretch>
        </p:blipFill>
        <p:spPr>
          <a:xfrm>
            <a:off x="2186322" y="1266325"/>
            <a:ext cx="5055099" cy="34978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Loops in Java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main goals using loops</a:t>
            </a:r>
            <a:endParaRPr/>
          </a:p>
        </p:txBody>
      </p:sp>
      <p:sp>
        <p:nvSpPr>
          <p:cNvPr id="400" name="Google Shape;400;p5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Loop can be defined as one of the basic logical structures of computer programming. Defining loops in codes allows computers to perform particular tasks repeatedly.</a:t>
            </a:r>
            <a:endParaRPr/>
          </a:p>
          <a:p>
            <a:pPr indent="0" lvl="0" marL="0" rtl="0" algn="l">
              <a:spcBef>
                <a:spcPts val="120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While loop</a:t>
            </a:r>
            <a:endParaRPr/>
          </a:p>
        </p:txBody>
      </p:sp>
      <p:sp>
        <p:nvSpPr>
          <p:cNvPr id="406" name="Google Shape;406;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a:t>
            </a:r>
            <a:r>
              <a:rPr lang="en"/>
              <a:t>sed to repeat a specific block of code an unknown number of times, until a condition is met</a:t>
            </a:r>
            <a:endParaRPr/>
          </a:p>
        </p:txBody>
      </p:sp>
      <p:pic>
        <p:nvPicPr>
          <p:cNvPr id="407" name="Google Shape;407;p57"/>
          <p:cNvPicPr preferRelativeResize="0"/>
          <p:nvPr/>
        </p:nvPicPr>
        <p:blipFill>
          <a:blip r:embed="rId3">
            <a:alphaModFix/>
          </a:blip>
          <a:stretch>
            <a:fillRect/>
          </a:stretch>
        </p:blipFill>
        <p:spPr>
          <a:xfrm>
            <a:off x="1695525" y="1997350"/>
            <a:ext cx="6116325" cy="2641575"/>
          </a:xfrm>
          <a:prstGeom prst="rect">
            <a:avLst/>
          </a:prstGeom>
          <a:noFill/>
          <a:ln>
            <a:noFill/>
          </a:ln>
        </p:spPr>
      </p:pic>
      <p:sp>
        <p:nvSpPr>
          <p:cNvPr id="408" name="Google Shape;408;p57"/>
          <p:cNvSpPr/>
          <p:nvPr/>
        </p:nvSpPr>
        <p:spPr>
          <a:xfrm>
            <a:off x="2303825" y="2941950"/>
            <a:ext cx="886800" cy="26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9" name="Google Shape;409;p57"/>
          <p:cNvSpPr/>
          <p:nvPr/>
        </p:nvSpPr>
        <p:spPr>
          <a:xfrm>
            <a:off x="2913800" y="3214100"/>
            <a:ext cx="516300" cy="15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0" name="Google Shape;410;p57"/>
          <p:cNvSpPr/>
          <p:nvPr/>
        </p:nvSpPr>
        <p:spPr>
          <a:xfrm>
            <a:off x="2646350" y="3373625"/>
            <a:ext cx="2393100" cy="1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1" name="Google Shape;411;p57"/>
          <p:cNvSpPr/>
          <p:nvPr/>
        </p:nvSpPr>
        <p:spPr>
          <a:xfrm>
            <a:off x="2688575" y="3570700"/>
            <a:ext cx="333300" cy="15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Do-while loop</a:t>
            </a:r>
            <a:endParaRPr/>
          </a:p>
        </p:txBody>
      </p:sp>
      <p:sp>
        <p:nvSpPr>
          <p:cNvPr id="417" name="Google Shape;417;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do…while in Java is a loop statement used to repeat some part of the code till the given condition is fulfilled.</a:t>
            </a:r>
            <a:endParaRPr/>
          </a:p>
        </p:txBody>
      </p:sp>
      <p:pic>
        <p:nvPicPr>
          <p:cNvPr id="418" name="Google Shape;418;p58"/>
          <p:cNvPicPr preferRelativeResize="0"/>
          <p:nvPr/>
        </p:nvPicPr>
        <p:blipFill>
          <a:blip r:embed="rId3">
            <a:alphaModFix/>
          </a:blip>
          <a:stretch>
            <a:fillRect/>
          </a:stretch>
        </p:blipFill>
        <p:spPr>
          <a:xfrm>
            <a:off x="3976700" y="2977575"/>
            <a:ext cx="5167299" cy="2079724"/>
          </a:xfrm>
          <a:prstGeom prst="rect">
            <a:avLst/>
          </a:prstGeom>
          <a:noFill/>
          <a:ln>
            <a:noFill/>
          </a:ln>
        </p:spPr>
      </p:pic>
      <p:pic>
        <p:nvPicPr>
          <p:cNvPr id="419" name="Google Shape;419;p58"/>
          <p:cNvPicPr preferRelativeResize="0"/>
          <p:nvPr/>
        </p:nvPicPr>
        <p:blipFill>
          <a:blip r:embed="rId4">
            <a:alphaModFix/>
          </a:blip>
          <a:stretch>
            <a:fillRect/>
          </a:stretch>
        </p:blipFill>
        <p:spPr>
          <a:xfrm>
            <a:off x="0" y="3209675"/>
            <a:ext cx="4277999" cy="18476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 Foreach loop </a:t>
            </a:r>
            <a:endParaRPr/>
          </a:p>
        </p:txBody>
      </p:sp>
      <p:sp>
        <p:nvSpPr>
          <p:cNvPr id="425" name="Google Shape;425;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a for loop is a control flow statement used to repeatedly execute a block of code a specified number of times. It is sometimes used for collections or arrays to loop through the items. (Foreach makes it more easier)</a:t>
            </a:r>
            <a:endParaRPr/>
          </a:p>
          <a:p>
            <a:pPr indent="0" lvl="0" marL="0" rtl="0" algn="l">
              <a:spcBef>
                <a:spcPts val="1200"/>
              </a:spcBef>
              <a:spcAft>
                <a:spcPts val="1200"/>
              </a:spcAft>
              <a:buNone/>
            </a:pPr>
            <a:r>
              <a:rPr lang="en"/>
              <a:t>The for loop provides a more compact way to express the repetitive execution of code compared to a while loop.</a:t>
            </a:r>
            <a:endParaRPr/>
          </a:p>
        </p:txBody>
      </p:sp>
      <p:pic>
        <p:nvPicPr>
          <p:cNvPr id="426" name="Google Shape;426;p59"/>
          <p:cNvPicPr preferRelativeResize="0"/>
          <p:nvPr/>
        </p:nvPicPr>
        <p:blipFill>
          <a:blip r:embed="rId3">
            <a:alphaModFix/>
          </a:blip>
          <a:stretch>
            <a:fillRect/>
          </a:stretch>
        </p:blipFill>
        <p:spPr>
          <a:xfrm>
            <a:off x="4882575" y="141800"/>
            <a:ext cx="3148875" cy="1179600"/>
          </a:xfrm>
          <a:prstGeom prst="rect">
            <a:avLst/>
          </a:prstGeom>
          <a:noFill/>
          <a:ln>
            <a:noFill/>
          </a:ln>
        </p:spPr>
      </p:pic>
      <p:pic>
        <p:nvPicPr>
          <p:cNvPr id="427" name="Google Shape;427;p59"/>
          <p:cNvPicPr preferRelativeResize="0"/>
          <p:nvPr/>
        </p:nvPicPr>
        <p:blipFill>
          <a:blip r:embed="rId4">
            <a:alphaModFix/>
          </a:blip>
          <a:stretch>
            <a:fillRect/>
          </a:stretch>
        </p:blipFill>
        <p:spPr>
          <a:xfrm>
            <a:off x="4783450" y="2882225"/>
            <a:ext cx="4360548" cy="2261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 and Continue in Java</a:t>
            </a:r>
            <a:endParaRPr/>
          </a:p>
        </p:txBody>
      </p:sp>
      <p:sp>
        <p:nvSpPr>
          <p:cNvPr id="433" name="Google Shape;433;p6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the </a:t>
            </a:r>
            <a:r>
              <a:rPr b="1" lang="en"/>
              <a:t>break</a:t>
            </a:r>
            <a:r>
              <a:rPr lang="en"/>
              <a:t> statement is used to terminate the execution of a loop prematurely. (We saw that earlier in the </a:t>
            </a:r>
            <a:r>
              <a:rPr b="1" lang="en"/>
              <a:t>switch statements</a:t>
            </a:r>
            <a:r>
              <a:rPr lang="en"/>
              <a:t> topic also)</a:t>
            </a:r>
            <a:endParaRPr/>
          </a:p>
          <a:p>
            <a:pPr indent="0" lvl="0" marL="0" rtl="0" algn="l">
              <a:spcBef>
                <a:spcPts val="1200"/>
              </a:spcBef>
              <a:spcAft>
                <a:spcPts val="0"/>
              </a:spcAft>
              <a:buNone/>
            </a:pPr>
            <a:r>
              <a:rPr lang="en"/>
              <a:t>In Java, the </a:t>
            </a:r>
            <a:r>
              <a:rPr b="1" lang="en"/>
              <a:t>continue</a:t>
            </a:r>
            <a:r>
              <a:rPr lang="en"/>
              <a:t> statement is used within loop constructs to skip the remaining code in the current iteration of the loop and proceed to the next iteration.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34" name="Google Shape;434;p60"/>
          <p:cNvPicPr preferRelativeResize="0"/>
          <p:nvPr/>
        </p:nvPicPr>
        <p:blipFill>
          <a:blip r:embed="rId3">
            <a:alphaModFix/>
          </a:blip>
          <a:stretch>
            <a:fillRect/>
          </a:stretch>
        </p:blipFill>
        <p:spPr>
          <a:xfrm>
            <a:off x="1560824" y="1004850"/>
            <a:ext cx="5908326" cy="3914524"/>
          </a:xfrm>
          <a:prstGeom prst="rect">
            <a:avLst/>
          </a:prstGeom>
          <a:noFill/>
          <a:ln>
            <a:noFill/>
          </a:ln>
        </p:spPr>
      </p:pic>
      <p:pic>
        <p:nvPicPr>
          <p:cNvPr id="435" name="Google Shape;435;p60"/>
          <p:cNvPicPr preferRelativeResize="0"/>
          <p:nvPr/>
        </p:nvPicPr>
        <p:blipFill>
          <a:blip r:embed="rId4">
            <a:alphaModFix/>
          </a:blip>
          <a:stretch>
            <a:fillRect/>
          </a:stretch>
        </p:blipFill>
        <p:spPr>
          <a:xfrm>
            <a:off x="404775" y="2431713"/>
            <a:ext cx="1466850"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Street smart knowledge about loops</a:t>
            </a:r>
            <a:endParaRPr/>
          </a:p>
        </p:txBody>
      </p:sp>
      <p:sp>
        <p:nvSpPr>
          <p:cNvPr id="441" name="Google Shape;441;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Prefer a while loop when the condition has nothing to do with a collection/array and does not require a set number of iterations.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Prefer a foreach or a for loop whenever the loop is related to a collection or array.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Prefer a foreach instead of a for loop whenever you don't need the indexer.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Prefer a for loop when you want to loop over a range of times and there is no collection, or when you need the indexer of the collection within the loop body.</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JVM (Java Virtual Machine)</a:t>
            </a:r>
            <a:endParaRPr/>
          </a:p>
        </p:txBody>
      </p:sp>
      <p:sp>
        <p:nvSpPr>
          <p:cNvPr id="109" name="Google Shape;109;p17"/>
          <p:cNvSpPr txBox="1"/>
          <p:nvPr>
            <p:ph idx="1" type="body"/>
          </p:nvPr>
        </p:nvSpPr>
        <p:spPr>
          <a:xfrm>
            <a:off x="311700" y="1400800"/>
            <a:ext cx="85206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JVM (Java Virtual Machine) acts as a run-time engine to run Java applications.</a:t>
            </a:r>
            <a:endParaRPr/>
          </a:p>
          <a:p>
            <a:pPr indent="-342900" lvl="0" marL="457200" rtl="0" algn="l">
              <a:spcBef>
                <a:spcPts val="0"/>
              </a:spcBef>
              <a:spcAft>
                <a:spcPts val="0"/>
              </a:spcAft>
              <a:buSzPts val="1800"/>
              <a:buChar char="●"/>
            </a:pPr>
            <a:r>
              <a:rPr lang="en"/>
              <a:t>A programmer can develop Java code on one system and can expect it to run on any other Java-enabled system without any adjustment. This is all possible because of JVM.</a:t>
            </a:r>
            <a:endParaRPr/>
          </a:p>
          <a:p>
            <a:pPr indent="-342900" lvl="0" marL="457200" rtl="0" algn="l">
              <a:spcBef>
                <a:spcPts val="0"/>
              </a:spcBef>
              <a:spcAft>
                <a:spcPts val="0"/>
              </a:spcAft>
              <a:buSzPts val="1800"/>
              <a:buChar char="●"/>
            </a:pPr>
            <a:r>
              <a:rPr lang="en"/>
              <a:t>The main </a:t>
            </a:r>
            <a:r>
              <a:rPr lang="en"/>
              <a:t>components of the JVM:</a:t>
            </a:r>
            <a:endParaRPr/>
          </a:p>
          <a:p>
            <a:pPr indent="-317500" lvl="1" marL="914400" rtl="0" algn="l">
              <a:spcBef>
                <a:spcPts val="0"/>
              </a:spcBef>
              <a:spcAft>
                <a:spcPts val="0"/>
              </a:spcAft>
              <a:buSzPts val="1400"/>
              <a:buChar char="○"/>
            </a:pPr>
            <a:r>
              <a:rPr lang="en"/>
              <a:t>The </a:t>
            </a:r>
            <a:r>
              <a:rPr b="1" lang="en"/>
              <a:t>garbage collector</a:t>
            </a:r>
            <a:r>
              <a:rPr lang="en"/>
              <a:t>: responsible for automatically managing memory in Java applications</a:t>
            </a:r>
            <a:endParaRPr/>
          </a:p>
          <a:p>
            <a:pPr indent="-317500" lvl="1" marL="914400" rtl="0" algn="l">
              <a:spcBef>
                <a:spcPts val="0"/>
              </a:spcBef>
              <a:spcAft>
                <a:spcPts val="0"/>
              </a:spcAft>
              <a:buSzPts val="1400"/>
              <a:buChar char="○"/>
            </a:pPr>
            <a:r>
              <a:rPr lang="en"/>
              <a:t>The </a:t>
            </a:r>
            <a:r>
              <a:rPr b="1" lang="en"/>
              <a:t>classloader</a:t>
            </a:r>
            <a:r>
              <a:rPr lang="en"/>
              <a:t>:  responsible for loading classes and resources into memory</a:t>
            </a:r>
            <a:endParaRPr/>
          </a:p>
          <a:p>
            <a:pPr indent="-317500" lvl="1" marL="914400" rtl="0" algn="l">
              <a:spcBef>
                <a:spcPts val="0"/>
              </a:spcBef>
              <a:spcAft>
                <a:spcPts val="0"/>
              </a:spcAft>
              <a:buSzPts val="1400"/>
              <a:buChar char="○"/>
            </a:pPr>
            <a:r>
              <a:rPr lang="en"/>
              <a:t>The </a:t>
            </a:r>
            <a:r>
              <a:rPr b="1" lang="en"/>
              <a:t>execution engine</a:t>
            </a:r>
            <a:r>
              <a:rPr lang="en"/>
              <a:t>: responsible for executing Java bytecode, which is the intermediate representation of Java source code.</a:t>
            </a:r>
            <a:endParaRPr/>
          </a:p>
          <a:p>
            <a:pPr indent="0" lvl="0" marL="457200" rtl="0" algn="l">
              <a:spcBef>
                <a:spcPts val="1200"/>
              </a:spcBef>
              <a:spcAft>
                <a:spcPts val="1200"/>
              </a:spcAft>
              <a:buNone/>
            </a:pPr>
            <a:r>
              <a:t/>
            </a:r>
            <a:endParaRPr/>
          </a:p>
        </p:txBody>
      </p:sp>
      <p:pic>
        <p:nvPicPr>
          <p:cNvPr id="110" name="Google Shape;110;p17"/>
          <p:cNvPicPr preferRelativeResize="0"/>
          <p:nvPr/>
        </p:nvPicPr>
        <p:blipFill>
          <a:blip r:embed="rId3">
            <a:alphaModFix/>
          </a:blip>
          <a:stretch>
            <a:fillRect/>
          </a:stretch>
        </p:blipFill>
        <p:spPr>
          <a:xfrm>
            <a:off x="5754225" y="49100"/>
            <a:ext cx="2854225" cy="1217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note about the while and for loop</a:t>
            </a:r>
            <a:endParaRPr/>
          </a:p>
        </p:txBody>
      </p:sp>
      <p:sp>
        <p:nvSpPr>
          <p:cNvPr id="447" name="Google Shape;447;p62"/>
          <p:cNvSpPr txBox="1"/>
          <p:nvPr>
            <p:ph idx="1" type="body"/>
          </p:nvPr>
        </p:nvSpPr>
        <p:spPr>
          <a:xfrm>
            <a:off x="340200" y="12592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It is used to create an infinite loop, which means that the loop will continue to run indefinitely, or until some other condition within the loop is met that causes it to exit.</a:t>
            </a:r>
            <a:endParaRPr/>
          </a:p>
        </p:txBody>
      </p:sp>
      <p:pic>
        <p:nvPicPr>
          <p:cNvPr id="448" name="Google Shape;448;p62"/>
          <p:cNvPicPr preferRelativeResize="0"/>
          <p:nvPr/>
        </p:nvPicPr>
        <p:blipFill>
          <a:blip r:embed="rId3">
            <a:alphaModFix/>
          </a:blip>
          <a:stretch>
            <a:fillRect/>
          </a:stretch>
        </p:blipFill>
        <p:spPr>
          <a:xfrm>
            <a:off x="2802125" y="2037450"/>
            <a:ext cx="5330275" cy="26073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a:t>
            </a:r>
            <a:endParaRPr/>
          </a:p>
        </p:txBody>
      </p:sp>
      <p:sp>
        <p:nvSpPr>
          <p:cNvPr id="454" name="Google Shape;454;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programming, the break statement is used to exit a loop prematurely before it reaches its natural termination condition. It is used in </a:t>
            </a:r>
            <a:r>
              <a:rPr b="1" lang="en"/>
              <a:t>for</a:t>
            </a:r>
            <a:r>
              <a:rPr lang="en"/>
              <a:t>, </a:t>
            </a:r>
            <a:r>
              <a:rPr b="1" lang="en"/>
              <a:t>while</a:t>
            </a:r>
            <a:r>
              <a:rPr lang="en"/>
              <a:t>, </a:t>
            </a:r>
            <a:r>
              <a:rPr b="1" lang="en"/>
              <a:t>do-while</a:t>
            </a:r>
            <a:r>
              <a:rPr lang="en"/>
              <a:t> loops.</a:t>
            </a:r>
            <a:endParaRPr/>
          </a:p>
          <a:p>
            <a:pPr indent="0" lvl="0" marL="0" rtl="0" algn="l">
              <a:spcBef>
                <a:spcPts val="1200"/>
              </a:spcBef>
              <a:spcAft>
                <a:spcPts val="1200"/>
              </a:spcAft>
              <a:buNone/>
            </a:pPr>
            <a:r>
              <a:t/>
            </a:r>
            <a:endParaRPr/>
          </a:p>
        </p:txBody>
      </p:sp>
      <p:pic>
        <p:nvPicPr>
          <p:cNvPr id="455" name="Google Shape;455;p63"/>
          <p:cNvPicPr preferRelativeResize="0"/>
          <p:nvPr/>
        </p:nvPicPr>
        <p:blipFill>
          <a:blip r:embed="rId3">
            <a:alphaModFix/>
          </a:blip>
          <a:stretch>
            <a:fillRect/>
          </a:stretch>
        </p:blipFill>
        <p:spPr>
          <a:xfrm>
            <a:off x="2721350" y="2031352"/>
            <a:ext cx="5517899" cy="28614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Continue</a:t>
            </a:r>
            <a:endParaRPr/>
          </a:p>
        </p:txBody>
      </p:sp>
      <p:sp>
        <p:nvSpPr>
          <p:cNvPr id="461" name="Google Shape;461;p6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programming, the continue statement is used to skip the current iteration of a loop (e.g., for, while, or do-while) and proceed to the next iteration.</a:t>
            </a:r>
            <a:endParaRPr/>
          </a:p>
        </p:txBody>
      </p:sp>
      <p:pic>
        <p:nvPicPr>
          <p:cNvPr id="462" name="Google Shape;462;p64"/>
          <p:cNvPicPr preferRelativeResize="0"/>
          <p:nvPr/>
        </p:nvPicPr>
        <p:blipFill>
          <a:blip r:embed="rId3">
            <a:alphaModFix/>
          </a:blip>
          <a:stretch>
            <a:fillRect/>
          </a:stretch>
        </p:blipFill>
        <p:spPr>
          <a:xfrm>
            <a:off x="1449725" y="2116101"/>
            <a:ext cx="6244552" cy="2765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Object Oriented Programming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and procedures</a:t>
            </a:r>
            <a:endParaRPr/>
          </a:p>
        </p:txBody>
      </p:sp>
      <p:sp>
        <p:nvSpPr>
          <p:cNvPr id="473" name="Google Shape;473;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Function</a:t>
            </a:r>
            <a:r>
              <a:rPr lang="en"/>
              <a:t>: A function returns a value as its result. When you call a function, it performs some operations and typically returns a value that can be used in expressions or assigned to variables.</a:t>
            </a:r>
            <a:endParaRPr/>
          </a:p>
          <a:p>
            <a:pPr indent="0" lvl="0" marL="0" rtl="0" algn="l">
              <a:spcBef>
                <a:spcPts val="1200"/>
              </a:spcBef>
              <a:spcAft>
                <a:spcPts val="0"/>
              </a:spcAft>
              <a:buNone/>
            </a:pPr>
            <a:r>
              <a:rPr b="1" lang="en"/>
              <a:t>Procedure</a:t>
            </a:r>
            <a:r>
              <a:rPr lang="en"/>
              <a:t>: A procedure, also known as a subroutine or void function, does not return a value. It is used to perform a specific task or set of operations without producing a result that can be used in expressions.</a:t>
            </a:r>
            <a:endParaRPr/>
          </a:p>
          <a:p>
            <a:pPr indent="0" lvl="0" marL="0" rtl="0" algn="l">
              <a:spcBef>
                <a:spcPts val="1200"/>
              </a:spcBef>
              <a:spcAft>
                <a:spcPts val="1200"/>
              </a:spcAft>
              <a:buNone/>
            </a:pPr>
            <a:r>
              <a:rPr lang="en"/>
              <a:t>So it means procedures are used for performing tasks, while functions are primarily used for computation and data transformation. (return value / void)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Functions and procedures</a:t>
            </a:r>
            <a:endParaRPr/>
          </a:p>
        </p:txBody>
      </p:sp>
      <p:sp>
        <p:nvSpPr>
          <p:cNvPr id="479" name="Google Shape;479;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0" name="Google Shape;480;p67"/>
          <p:cNvPicPr preferRelativeResize="0"/>
          <p:nvPr/>
        </p:nvPicPr>
        <p:blipFill>
          <a:blip r:embed="rId3">
            <a:alphaModFix/>
          </a:blip>
          <a:stretch>
            <a:fillRect/>
          </a:stretch>
        </p:blipFill>
        <p:spPr>
          <a:xfrm>
            <a:off x="1293000" y="1266322"/>
            <a:ext cx="6558002" cy="335882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Fundamental concepts of OOP:</a:t>
            </a:r>
            <a:endParaRPr/>
          </a:p>
        </p:txBody>
      </p:sp>
      <p:sp>
        <p:nvSpPr>
          <p:cNvPr id="486" name="Google Shape;486;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Abstraction</a:t>
            </a:r>
            <a:endParaRPr/>
          </a:p>
          <a:p>
            <a:pPr indent="-342900" lvl="0" marL="457200" rtl="0" algn="l">
              <a:spcBef>
                <a:spcPts val="0"/>
              </a:spcBef>
              <a:spcAft>
                <a:spcPts val="0"/>
              </a:spcAft>
              <a:buSzPts val="1800"/>
              <a:buChar char="-"/>
            </a:pPr>
            <a:r>
              <a:rPr lang="en"/>
              <a:t>Encapsulation</a:t>
            </a:r>
            <a:endParaRPr/>
          </a:p>
          <a:p>
            <a:pPr indent="-342900" lvl="0" marL="457200" rtl="0" algn="l">
              <a:spcBef>
                <a:spcPts val="0"/>
              </a:spcBef>
              <a:spcAft>
                <a:spcPts val="0"/>
              </a:spcAft>
              <a:buSzPts val="1800"/>
              <a:buChar char="-"/>
            </a:pPr>
            <a:r>
              <a:rPr lang="en"/>
              <a:t>Inheritance</a:t>
            </a:r>
            <a:endParaRPr/>
          </a:p>
          <a:p>
            <a:pPr indent="-342900" lvl="0" marL="457200" rtl="0" algn="l">
              <a:spcBef>
                <a:spcPts val="0"/>
              </a:spcBef>
              <a:spcAft>
                <a:spcPts val="0"/>
              </a:spcAft>
              <a:buSzPts val="1800"/>
              <a:buChar char="-"/>
            </a:pPr>
            <a:r>
              <a:rPr lang="en"/>
              <a:t>Polymorphism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a:t>
            </a:r>
            <a:endParaRPr/>
          </a:p>
        </p:txBody>
      </p:sp>
      <p:sp>
        <p:nvSpPr>
          <p:cNvPr id="492" name="Google Shape;492;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 thing from the real world</a:t>
            </a:r>
            <a:endParaRPr b="1"/>
          </a:p>
          <a:p>
            <a:pPr indent="-342900" lvl="0" marL="457200" rtl="0" algn="l">
              <a:spcBef>
                <a:spcPts val="0"/>
              </a:spcBef>
              <a:spcAft>
                <a:spcPts val="0"/>
              </a:spcAft>
              <a:buSzPts val="1800"/>
              <a:buChar char="-"/>
            </a:pPr>
            <a:r>
              <a:rPr lang="en"/>
              <a:t>It could be a card, a bus, an airplane or a book…</a:t>
            </a:r>
            <a:endParaRPr/>
          </a:p>
          <a:p>
            <a:pPr indent="-342900" lvl="0" marL="457200" rtl="0" algn="l">
              <a:spcBef>
                <a:spcPts val="0"/>
              </a:spcBef>
              <a:spcAft>
                <a:spcPts val="0"/>
              </a:spcAft>
              <a:buSzPts val="1800"/>
              <a:buChar char="-"/>
            </a:pPr>
            <a:r>
              <a:rPr lang="en"/>
              <a:t>But it’s not physical as you might expect</a:t>
            </a:r>
            <a:endParaRPr/>
          </a:p>
          <a:p>
            <a:pPr indent="-342900" lvl="0" marL="457200" rtl="0" algn="l">
              <a:spcBef>
                <a:spcPts val="0"/>
              </a:spcBef>
              <a:spcAft>
                <a:spcPts val="0"/>
              </a:spcAft>
              <a:buSzPts val="1800"/>
              <a:buChar char="-"/>
            </a:pPr>
            <a:r>
              <a:rPr lang="en"/>
              <a:t>An appointment, a reservation, a date, an account</a:t>
            </a:r>
            <a:endParaRPr/>
          </a:p>
          <a:p>
            <a:pPr indent="-342900" lvl="0" marL="457200" rtl="0" algn="l">
              <a:spcBef>
                <a:spcPts val="0"/>
              </a:spcBef>
              <a:spcAft>
                <a:spcPts val="0"/>
              </a:spcAft>
              <a:buSzPts val="1800"/>
              <a:buChar char="-"/>
            </a:pPr>
            <a:r>
              <a:rPr b="1" lang="en"/>
              <a:t>A thing that you want to store and process data about</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en"/>
              <a:t>Another name for an object is an entity!</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Abstraction (first fundamental)</a:t>
            </a:r>
            <a:endParaRPr/>
          </a:p>
        </p:txBody>
      </p:sp>
      <p:sp>
        <p:nvSpPr>
          <p:cNvPr id="498" name="Google Shape;498;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goal is to simplify the reality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person is an object, it’s unlikely that you want to store all the data from a person. Rather we use the data that is important in our application, like height, name, occupation, date of birth.</a:t>
            </a:r>
            <a:endParaRPr/>
          </a:p>
          <a:p>
            <a:pPr indent="-342900" lvl="0" marL="457200" rtl="0" algn="l">
              <a:spcBef>
                <a:spcPts val="0"/>
              </a:spcBef>
              <a:spcAft>
                <a:spcPts val="0"/>
              </a:spcAft>
              <a:buSzPts val="1800"/>
              <a:buChar char="-"/>
            </a:pPr>
            <a:r>
              <a:rPr lang="en"/>
              <a:t>The tasks that we want to perform with those data, so all in all to process the data.</a:t>
            </a:r>
            <a:endParaRPr/>
          </a:p>
          <a:p>
            <a:pPr indent="0" lvl="0" marL="457200" rtl="0" algn="l">
              <a:spcBef>
                <a:spcPts val="1200"/>
              </a:spcBef>
              <a:spcAft>
                <a:spcPts val="1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a:t>
            </a:r>
            <a:endParaRPr/>
          </a:p>
        </p:txBody>
      </p:sp>
      <p:sp>
        <p:nvSpPr>
          <p:cNvPr id="504" name="Google Shape;504;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To create objects </a:t>
            </a:r>
            <a:r>
              <a:rPr lang="en"/>
              <a:t>programmatically we need a class</a:t>
            </a:r>
            <a:endParaRPr/>
          </a:p>
          <a:p>
            <a:pPr indent="-325755" lvl="0" marL="457200" rtl="0" algn="l">
              <a:spcBef>
                <a:spcPts val="0"/>
              </a:spcBef>
              <a:spcAft>
                <a:spcPts val="0"/>
              </a:spcAft>
              <a:buSzPct val="100000"/>
              <a:buChar char="-"/>
            </a:pPr>
            <a:r>
              <a:rPr lang="en"/>
              <a:t>A template for creating objects, code written by a programmer like you</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b="1" lang="en"/>
              <a:t>Attributes</a:t>
            </a:r>
            <a:r>
              <a:rPr lang="en"/>
              <a:t> describe the object, sometimes you can find references that states that these are the </a:t>
            </a:r>
            <a:r>
              <a:rPr b="1" lang="en"/>
              <a:t>fields</a:t>
            </a:r>
            <a:r>
              <a:rPr lang="en"/>
              <a:t> of an object, because they contain data.</a:t>
            </a:r>
            <a:endParaRPr/>
          </a:p>
          <a:p>
            <a:pPr indent="-325755" lvl="0" marL="457200" rtl="0" algn="l">
              <a:spcBef>
                <a:spcPts val="0"/>
              </a:spcBef>
              <a:spcAft>
                <a:spcPts val="0"/>
              </a:spcAft>
              <a:buSzPct val="100000"/>
              <a:buChar char="-"/>
            </a:pPr>
            <a:r>
              <a:rPr lang="en"/>
              <a:t>Most programmers know them as properties or props.</a:t>
            </a:r>
            <a:endParaRPr/>
          </a:p>
          <a:p>
            <a:pPr indent="-325755" lvl="0" marL="457200" rtl="0" algn="l">
              <a:spcBef>
                <a:spcPts val="0"/>
              </a:spcBef>
              <a:spcAft>
                <a:spcPts val="0"/>
              </a:spcAft>
              <a:buSzPct val="100000"/>
              <a:buChar char="-"/>
            </a:pPr>
            <a:r>
              <a:rPr lang="en"/>
              <a:t>Operations are actions that can be done to, or performed by the object, more commonly known as </a:t>
            </a:r>
            <a:r>
              <a:rPr b="1" lang="en"/>
              <a:t>methods.</a:t>
            </a:r>
            <a:endParaRPr b="1"/>
          </a:p>
          <a:p>
            <a:pPr indent="-325755" lvl="0" marL="457200" rtl="0" algn="l">
              <a:spcBef>
                <a:spcPts val="0"/>
              </a:spcBef>
              <a:spcAft>
                <a:spcPts val="0"/>
              </a:spcAft>
              <a:buSzPct val="100000"/>
              <a:buChar char="-"/>
            </a:pPr>
            <a:r>
              <a:rPr b="1" lang="en"/>
              <a:t>Methods are programs within the class, either procedures or functions.</a:t>
            </a:r>
            <a:endParaRPr b="1"/>
          </a:p>
          <a:p>
            <a:pPr indent="-325755" lvl="0" marL="457200" rtl="0" algn="l">
              <a:spcBef>
                <a:spcPts val="0"/>
              </a:spcBef>
              <a:spcAft>
                <a:spcPts val="0"/>
              </a:spcAft>
              <a:buSzPct val="100000"/>
              <a:buChar char="-"/>
            </a:pPr>
            <a:r>
              <a:rPr lang="en"/>
              <a:t>A class sometimes is referred to be a type, each object is an instance of a class in the computer's memory.</a:t>
            </a:r>
            <a:endParaRPr/>
          </a:p>
          <a:p>
            <a:pPr indent="-325755" lvl="0" marL="457200" rtl="0" algn="l">
              <a:spcBef>
                <a:spcPts val="0"/>
              </a:spcBef>
              <a:spcAft>
                <a:spcPts val="0"/>
              </a:spcAft>
              <a:buSzPct val="100000"/>
              <a:buChar char="-"/>
            </a:pPr>
            <a:r>
              <a:rPr lang="en"/>
              <a:t>Creating an object from a class a lot of time referred </a:t>
            </a:r>
            <a:r>
              <a:rPr b="1" lang="en"/>
              <a:t>instantiation</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advantages of </a:t>
            </a:r>
            <a:r>
              <a:rPr lang="en"/>
              <a:t>the</a:t>
            </a:r>
            <a:r>
              <a:rPr lang="en"/>
              <a:t> JVM </a:t>
            </a:r>
            <a:endParaRPr/>
          </a:p>
        </p:txBody>
      </p:sp>
      <p:sp>
        <p:nvSpPr>
          <p:cNvPr id="116" name="Google Shape;116;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Java programs compiled to bytecode can run on any platform with a compatible JVM. </a:t>
            </a:r>
            <a:r>
              <a:rPr lang="en"/>
              <a:t>This "Write Once, Run Anywhere" capability makes </a:t>
            </a:r>
            <a:r>
              <a:rPr lang="en"/>
              <a:t>Java a versatile choice for cross-platform development.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Automatic Memory Management: The JVM includes a garbage collector that manages memory, automatically deallocating objects that are no longer in use. This simplifies memory management and reduces the risk of memory leaks.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a:t>
            </a:r>
            <a:endParaRPr/>
          </a:p>
        </p:txBody>
      </p:sp>
      <p:sp>
        <p:nvSpPr>
          <p:cNvPr id="510" name="Google Shape;510;p7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these objects have been created, their properties can be assigned values, making the object type as an unique entity</a:t>
            </a:r>
            <a:endParaRPr/>
          </a:p>
          <a:p>
            <a:pPr indent="-342900" lvl="0" marL="457200" rtl="0" algn="l">
              <a:spcBef>
                <a:spcPts val="0"/>
              </a:spcBef>
              <a:spcAft>
                <a:spcPts val="0"/>
              </a:spcAft>
              <a:buSzPts val="1800"/>
              <a:buChar char="-"/>
            </a:pPr>
            <a:r>
              <a:rPr lang="en"/>
              <a:t>Each property is defined in the class by a property procedure which may include a code to validate a property value while it’s being assigned.</a:t>
            </a:r>
            <a:endParaRPr/>
          </a:p>
          <a:p>
            <a:pPr indent="-342900" lvl="0" marL="457200" rtl="0" algn="l">
              <a:spcBef>
                <a:spcPts val="0"/>
              </a:spcBef>
              <a:spcAft>
                <a:spcPts val="0"/>
              </a:spcAft>
              <a:buSzPts val="1800"/>
              <a:buChar char="-"/>
            </a:pPr>
            <a:r>
              <a:rPr lang="en"/>
              <a:t>This helps to ensure the integrity of the data.</a:t>
            </a:r>
            <a:endParaRPr/>
          </a:p>
          <a:p>
            <a:pPr indent="-342900" lvl="0" marL="457200" rtl="0" algn="l">
              <a:spcBef>
                <a:spcPts val="0"/>
              </a:spcBef>
              <a:spcAft>
                <a:spcPts val="0"/>
              </a:spcAft>
              <a:buSzPts val="1800"/>
              <a:buChar char="-"/>
            </a:pPr>
            <a:r>
              <a:rPr lang="en"/>
              <a:t>The property values that have been assigned to an object are </a:t>
            </a:r>
            <a:r>
              <a:rPr lang="en"/>
              <a:t>collectively</a:t>
            </a:r>
            <a:r>
              <a:rPr lang="en"/>
              <a:t> known as </a:t>
            </a:r>
            <a:r>
              <a:rPr b="1" lang="en"/>
              <a:t>a state of an object</a:t>
            </a:r>
            <a:endParaRPr b="1"/>
          </a:p>
          <a:p>
            <a:pPr indent="-342900" lvl="0" marL="457200" rtl="0" algn="l">
              <a:spcBef>
                <a:spcPts val="0"/>
              </a:spcBef>
              <a:spcAft>
                <a:spcPts val="0"/>
              </a:spcAft>
              <a:buSzPts val="1800"/>
              <a:buChar char="-"/>
            </a:pPr>
            <a:r>
              <a:rPr lang="en"/>
              <a:t>It’s also possible to assign values to an object while an object being  </a:t>
            </a:r>
            <a:r>
              <a:rPr lang="en"/>
              <a:t>instantiated, by special method called new (constructors)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in practice</a:t>
            </a:r>
            <a:endParaRPr/>
          </a:p>
        </p:txBody>
      </p:sp>
      <p:sp>
        <p:nvSpPr>
          <p:cNvPr id="516" name="Google Shape;516;p7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7" name="Google Shape;517;p73"/>
          <p:cNvPicPr preferRelativeResize="0"/>
          <p:nvPr/>
        </p:nvPicPr>
        <p:blipFill>
          <a:blip r:embed="rId3">
            <a:alphaModFix/>
          </a:blip>
          <a:stretch>
            <a:fillRect/>
          </a:stretch>
        </p:blipFill>
        <p:spPr>
          <a:xfrm>
            <a:off x="3259527" y="520025"/>
            <a:ext cx="4559625" cy="42886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Constructors</a:t>
            </a:r>
            <a:endParaRPr/>
          </a:p>
        </p:txBody>
      </p:sp>
      <p:sp>
        <p:nvSpPr>
          <p:cNvPr id="523" name="Google Shape;523;p7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In Java, a constructor is a special type of method that is used to initialize objects. </a:t>
            </a:r>
            <a:endParaRPr/>
          </a:p>
          <a:p>
            <a:pPr indent="0" lvl="0" marL="0" rtl="0" algn="l">
              <a:spcBef>
                <a:spcPts val="1200"/>
              </a:spcBef>
              <a:spcAft>
                <a:spcPts val="1200"/>
              </a:spcAft>
              <a:buNone/>
            </a:pPr>
            <a:r>
              <a:t/>
            </a:r>
            <a:endParaRPr/>
          </a:p>
        </p:txBody>
      </p:sp>
      <p:pic>
        <p:nvPicPr>
          <p:cNvPr id="524" name="Google Shape;524;p74"/>
          <p:cNvPicPr preferRelativeResize="0"/>
          <p:nvPr/>
        </p:nvPicPr>
        <p:blipFill>
          <a:blip r:embed="rId3">
            <a:alphaModFix/>
          </a:blip>
          <a:stretch>
            <a:fillRect/>
          </a:stretch>
        </p:blipFill>
        <p:spPr>
          <a:xfrm>
            <a:off x="6503700" y="94601"/>
            <a:ext cx="2572500" cy="1672150"/>
          </a:xfrm>
          <a:prstGeom prst="rect">
            <a:avLst/>
          </a:prstGeom>
          <a:noFill/>
          <a:ln>
            <a:noFill/>
          </a:ln>
        </p:spPr>
      </p:pic>
      <p:pic>
        <p:nvPicPr>
          <p:cNvPr id="525" name="Google Shape;525;p74"/>
          <p:cNvPicPr preferRelativeResize="0"/>
          <p:nvPr/>
        </p:nvPicPr>
        <p:blipFill>
          <a:blip r:embed="rId4">
            <a:alphaModFix/>
          </a:blip>
          <a:stretch>
            <a:fillRect/>
          </a:stretch>
        </p:blipFill>
        <p:spPr>
          <a:xfrm>
            <a:off x="2450650" y="2816298"/>
            <a:ext cx="6693348" cy="2217875"/>
          </a:xfrm>
          <a:prstGeom prst="rect">
            <a:avLst/>
          </a:prstGeom>
          <a:noFill/>
          <a:ln>
            <a:noFill/>
          </a:ln>
        </p:spPr>
      </p:pic>
      <p:pic>
        <p:nvPicPr>
          <p:cNvPr id="526" name="Google Shape;526;p74"/>
          <p:cNvPicPr preferRelativeResize="0"/>
          <p:nvPr/>
        </p:nvPicPr>
        <p:blipFill>
          <a:blip r:embed="rId5">
            <a:alphaModFix/>
          </a:blip>
          <a:stretch>
            <a:fillRect/>
          </a:stretch>
        </p:blipFill>
        <p:spPr>
          <a:xfrm>
            <a:off x="244826" y="434562"/>
            <a:ext cx="5730376" cy="4274374"/>
          </a:xfrm>
          <a:prstGeom prst="rect">
            <a:avLst/>
          </a:prstGeom>
          <a:noFill/>
          <a:ln>
            <a:noFill/>
          </a:ln>
        </p:spPr>
      </p:pic>
      <p:cxnSp>
        <p:nvCxnSpPr>
          <p:cNvPr id="527" name="Google Shape;527;p74"/>
          <p:cNvCxnSpPr/>
          <p:nvPr/>
        </p:nvCxnSpPr>
        <p:spPr>
          <a:xfrm flipH="1">
            <a:off x="2514625" y="1282325"/>
            <a:ext cx="3975300" cy="11826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74"/>
          <p:cNvCxnSpPr/>
          <p:nvPr/>
        </p:nvCxnSpPr>
        <p:spPr>
          <a:xfrm flipH="1">
            <a:off x="3390950" y="1367800"/>
            <a:ext cx="5008200" cy="141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Encapsulation - (second fundamental)</a:t>
            </a:r>
            <a:endParaRPr/>
          </a:p>
        </p:txBody>
      </p:sp>
      <p:sp>
        <p:nvSpPr>
          <p:cNvPr id="534" name="Google Shape;534;p7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Hiding data and complexity from programmers and programs</a:t>
            </a:r>
            <a:endParaRPr/>
          </a:p>
          <a:p>
            <a:pPr indent="-334327" lvl="0" marL="457200" rtl="0" algn="l">
              <a:spcBef>
                <a:spcPts val="0"/>
              </a:spcBef>
              <a:spcAft>
                <a:spcPts val="0"/>
              </a:spcAft>
              <a:buSzPct val="100000"/>
              <a:buChar char="-"/>
            </a:pPr>
            <a:r>
              <a:rPr lang="en"/>
              <a:t>It’s often referred as information hiding, because the data contained </a:t>
            </a:r>
            <a:r>
              <a:rPr lang="en"/>
              <a:t>within</a:t>
            </a:r>
            <a:r>
              <a:rPr lang="en"/>
              <a:t> an object and the functions that manipulate the data, are bound together, and there for safe from outside interference. </a:t>
            </a:r>
            <a:endParaRPr/>
          </a:p>
          <a:p>
            <a:pPr indent="-334327" lvl="0" marL="457200" rtl="0" algn="l">
              <a:spcBef>
                <a:spcPts val="0"/>
              </a:spcBef>
              <a:spcAft>
                <a:spcPts val="0"/>
              </a:spcAft>
              <a:buSzPct val="100000"/>
              <a:buChar char="-"/>
            </a:pPr>
            <a:r>
              <a:rPr lang="en"/>
              <a:t>In software development for example some senior programmers </a:t>
            </a:r>
            <a:r>
              <a:rPr lang="en"/>
              <a:t>write the classes for the junior programmers, but they don’t have to know what is going on in the class. All they need to know, the name of the class, the properties and the methods that are available. All in all they need to know the </a:t>
            </a:r>
            <a:r>
              <a:rPr b="1" lang="en"/>
              <a:t>interface</a:t>
            </a:r>
            <a:r>
              <a:rPr lang="en"/>
              <a:t> of the class. The implementation can remain a mystery.</a:t>
            </a:r>
            <a:endParaRPr/>
          </a:p>
          <a:p>
            <a:pPr indent="-334327" lvl="0" marL="457200" rtl="0" algn="l">
              <a:spcBef>
                <a:spcPts val="0"/>
              </a:spcBef>
              <a:spcAft>
                <a:spcPts val="0"/>
              </a:spcAft>
              <a:buSzPct val="100000"/>
              <a:buChar char="-"/>
            </a:pPr>
            <a:r>
              <a:rPr lang="en"/>
              <a:t>This really simplifies the use of objects</a:t>
            </a:r>
            <a:endParaRPr/>
          </a:p>
          <a:p>
            <a:pPr indent="-334327" lvl="0" marL="457200" rtl="0" algn="l">
              <a:spcBef>
                <a:spcPts val="0"/>
              </a:spcBef>
              <a:spcAft>
                <a:spcPts val="0"/>
              </a:spcAft>
              <a:buSzPct val="100000"/>
              <a:buChar char="-"/>
            </a:pPr>
            <a:r>
              <a:rPr lang="en"/>
              <a:t>Helps to ensure the data and operations are encapsulated within are safe.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a:t>
            </a:r>
            <a:r>
              <a:rPr lang="en"/>
              <a:t> keyword</a:t>
            </a:r>
            <a:endParaRPr/>
          </a:p>
        </p:txBody>
      </p:sp>
      <p:sp>
        <p:nvSpPr>
          <p:cNvPr id="540" name="Google Shape;540;p7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b="1" lang="en"/>
              <a:t>this</a:t>
            </a:r>
            <a:r>
              <a:rPr lang="en"/>
              <a:t> keyword refers to the current object in a method or constructor.</a:t>
            </a:r>
            <a:endParaRPr/>
          </a:p>
          <a:p>
            <a:pPr indent="0" lvl="0" marL="0" rtl="0" algn="l">
              <a:spcBef>
                <a:spcPts val="1200"/>
              </a:spcBef>
              <a:spcAft>
                <a:spcPts val="1200"/>
              </a:spcAft>
              <a:buNone/>
            </a:pPr>
            <a:r>
              <a:rPr lang="en"/>
              <a:t>In Java, </a:t>
            </a:r>
            <a:r>
              <a:rPr b="1" lang="en"/>
              <a:t>this</a:t>
            </a:r>
            <a:r>
              <a:rPr lang="en"/>
              <a:t> is a keyword that refers to the current instance of the class. It is often used within the class's methods and constructors to refer to the current object.</a:t>
            </a:r>
            <a:endParaRPr/>
          </a:p>
        </p:txBody>
      </p:sp>
      <p:pic>
        <p:nvPicPr>
          <p:cNvPr id="541" name="Google Shape;541;p76"/>
          <p:cNvPicPr preferRelativeResize="0"/>
          <p:nvPr/>
        </p:nvPicPr>
        <p:blipFill>
          <a:blip r:embed="rId3">
            <a:alphaModFix/>
          </a:blip>
          <a:stretch>
            <a:fillRect/>
          </a:stretch>
        </p:blipFill>
        <p:spPr>
          <a:xfrm>
            <a:off x="2229800" y="2460124"/>
            <a:ext cx="5717374" cy="25129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Getters / Setters</a:t>
            </a:r>
            <a:endParaRPr/>
          </a:p>
        </p:txBody>
      </p:sp>
      <p:sp>
        <p:nvSpPr>
          <p:cNvPr id="547" name="Google Shape;547;p7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G</a:t>
            </a:r>
            <a:r>
              <a:rPr b="1" lang="en"/>
              <a:t>etters</a:t>
            </a:r>
            <a:r>
              <a:rPr lang="en"/>
              <a:t> and </a:t>
            </a:r>
            <a:r>
              <a:rPr b="1" lang="en"/>
              <a:t>Setters</a:t>
            </a:r>
            <a:r>
              <a:rPr lang="en"/>
              <a:t> are methods used to access and modify the private fields of a class, providing a way to encapsulate the internal state of an object. </a:t>
            </a:r>
            <a:endParaRPr/>
          </a:p>
          <a:p>
            <a:pPr indent="0" lvl="0" marL="0" rtl="0" algn="l">
              <a:spcBef>
                <a:spcPts val="1200"/>
              </a:spcBef>
              <a:spcAft>
                <a:spcPts val="1200"/>
              </a:spcAft>
              <a:buNone/>
            </a:pPr>
            <a:r>
              <a:rPr lang="en"/>
              <a:t>This </a:t>
            </a:r>
            <a:r>
              <a:rPr b="1" lang="en"/>
              <a:t>encapsulation</a:t>
            </a:r>
            <a:r>
              <a:rPr lang="en"/>
              <a:t> is a fundamental principle of object oriented programming and helps in controlling access to the fields of a class.</a:t>
            </a:r>
            <a:endParaRPr/>
          </a:p>
        </p:txBody>
      </p:sp>
      <p:pic>
        <p:nvPicPr>
          <p:cNvPr id="548" name="Google Shape;548;p77"/>
          <p:cNvPicPr preferRelativeResize="0"/>
          <p:nvPr/>
        </p:nvPicPr>
        <p:blipFill>
          <a:blip r:embed="rId3">
            <a:alphaModFix/>
          </a:blip>
          <a:stretch>
            <a:fillRect/>
          </a:stretch>
        </p:blipFill>
        <p:spPr>
          <a:xfrm>
            <a:off x="4167525" y="2823650"/>
            <a:ext cx="4566449" cy="2128325"/>
          </a:xfrm>
          <a:prstGeom prst="rect">
            <a:avLst/>
          </a:prstGeom>
          <a:noFill/>
          <a:ln>
            <a:noFill/>
          </a:ln>
        </p:spPr>
      </p:pic>
      <p:pic>
        <p:nvPicPr>
          <p:cNvPr id="549" name="Google Shape;549;p77"/>
          <p:cNvPicPr preferRelativeResize="0"/>
          <p:nvPr/>
        </p:nvPicPr>
        <p:blipFill>
          <a:blip r:embed="rId4">
            <a:alphaModFix/>
          </a:blip>
          <a:stretch>
            <a:fillRect/>
          </a:stretch>
        </p:blipFill>
        <p:spPr>
          <a:xfrm>
            <a:off x="1664525" y="2866371"/>
            <a:ext cx="3706950" cy="198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Inheritance - (third fundamental)</a:t>
            </a:r>
            <a:endParaRPr/>
          </a:p>
        </p:txBody>
      </p:sp>
      <p:sp>
        <p:nvSpPr>
          <p:cNvPr id="555" name="Google Shape;555;p7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class can </a:t>
            </a:r>
            <a:r>
              <a:rPr b="1" lang="en"/>
              <a:t>derive</a:t>
            </a:r>
            <a:r>
              <a:rPr lang="en"/>
              <a:t> </a:t>
            </a:r>
            <a:r>
              <a:rPr lang="en"/>
              <a:t>its</a:t>
            </a:r>
            <a:r>
              <a:rPr lang="en"/>
              <a:t> methods and properties from </a:t>
            </a:r>
            <a:r>
              <a:rPr b="1" lang="en"/>
              <a:t>another class</a:t>
            </a:r>
            <a:endParaRPr b="1"/>
          </a:p>
          <a:p>
            <a:pPr indent="-342900" lvl="0" marL="457200" rtl="0" algn="l">
              <a:spcBef>
                <a:spcPts val="0"/>
              </a:spcBef>
              <a:spcAft>
                <a:spcPts val="0"/>
              </a:spcAft>
              <a:buSzPts val="1800"/>
              <a:buChar char="-"/>
            </a:pPr>
            <a:r>
              <a:rPr lang="en"/>
              <a:t>I</a:t>
            </a:r>
            <a:r>
              <a:rPr lang="en"/>
              <a:t>nheritance can result a hierarchy of classes. </a:t>
            </a:r>
            <a:endParaRPr/>
          </a:p>
          <a:p>
            <a:pPr indent="-342900" lvl="0" marL="457200" rtl="0" algn="l">
              <a:spcBef>
                <a:spcPts val="0"/>
              </a:spcBef>
              <a:spcAft>
                <a:spcPts val="0"/>
              </a:spcAft>
              <a:buSzPts val="1800"/>
              <a:buChar char="-"/>
            </a:pPr>
            <a:r>
              <a:rPr lang="en"/>
              <a:t>Base/Super class / sub classes</a:t>
            </a:r>
            <a:endParaRPr/>
          </a:p>
          <a:p>
            <a:pPr indent="0" lvl="0" marL="45720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Inheritance in practice</a:t>
            </a:r>
            <a:endParaRPr/>
          </a:p>
        </p:txBody>
      </p:sp>
      <p:sp>
        <p:nvSpPr>
          <p:cNvPr id="561" name="Google Shape;561;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62" name="Google Shape;562;p79"/>
          <p:cNvSpPr/>
          <p:nvPr/>
        </p:nvSpPr>
        <p:spPr>
          <a:xfrm>
            <a:off x="3455125" y="1325050"/>
            <a:ext cx="1610100" cy="707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Vehicle</a:t>
            </a:r>
            <a:endParaRPr>
              <a:latin typeface="Open Sans"/>
              <a:ea typeface="Open Sans"/>
              <a:cs typeface="Open Sans"/>
              <a:sym typeface="Open Sans"/>
            </a:endParaRPr>
          </a:p>
        </p:txBody>
      </p:sp>
      <p:sp>
        <p:nvSpPr>
          <p:cNvPr id="563" name="Google Shape;563;p79"/>
          <p:cNvSpPr/>
          <p:nvPr/>
        </p:nvSpPr>
        <p:spPr>
          <a:xfrm>
            <a:off x="311700" y="2788275"/>
            <a:ext cx="1610100" cy="70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Car</a:t>
            </a:r>
            <a:endParaRPr>
              <a:latin typeface="Open Sans"/>
              <a:ea typeface="Open Sans"/>
              <a:cs typeface="Open Sans"/>
              <a:sym typeface="Open Sans"/>
            </a:endParaRPr>
          </a:p>
        </p:txBody>
      </p:sp>
      <p:sp>
        <p:nvSpPr>
          <p:cNvPr id="564" name="Google Shape;564;p79"/>
          <p:cNvSpPr/>
          <p:nvPr/>
        </p:nvSpPr>
        <p:spPr>
          <a:xfrm>
            <a:off x="7222200" y="2788275"/>
            <a:ext cx="1610100" cy="70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Bus</a:t>
            </a:r>
            <a:endParaRPr>
              <a:latin typeface="Open Sans"/>
              <a:ea typeface="Open Sans"/>
              <a:cs typeface="Open Sans"/>
              <a:sym typeface="Open Sans"/>
            </a:endParaRPr>
          </a:p>
        </p:txBody>
      </p:sp>
      <p:cxnSp>
        <p:nvCxnSpPr>
          <p:cNvPr id="565" name="Google Shape;565;p79"/>
          <p:cNvCxnSpPr>
            <a:stCxn id="562" idx="1"/>
            <a:endCxn id="563" idx="0"/>
          </p:cNvCxnSpPr>
          <p:nvPr/>
        </p:nvCxnSpPr>
        <p:spPr>
          <a:xfrm flipH="1">
            <a:off x="1116625" y="1678750"/>
            <a:ext cx="2338500" cy="11094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79"/>
          <p:cNvCxnSpPr>
            <a:stCxn id="562" idx="3"/>
            <a:endCxn id="564" idx="0"/>
          </p:cNvCxnSpPr>
          <p:nvPr/>
        </p:nvCxnSpPr>
        <p:spPr>
          <a:xfrm>
            <a:off x="5065225" y="1678750"/>
            <a:ext cx="2961900" cy="1109400"/>
          </a:xfrm>
          <a:prstGeom prst="straightConnector1">
            <a:avLst/>
          </a:prstGeom>
          <a:noFill/>
          <a:ln cap="flat" cmpd="sng" w="9525">
            <a:solidFill>
              <a:schemeClr val="dk2"/>
            </a:solidFill>
            <a:prstDash val="solid"/>
            <a:round/>
            <a:headEnd len="med" w="med" type="none"/>
            <a:tailEnd len="med" w="med" type="triangle"/>
          </a:ln>
        </p:spPr>
      </p:cxnSp>
      <p:sp>
        <p:nvSpPr>
          <p:cNvPr id="567" name="Google Shape;567;p79"/>
          <p:cNvSpPr/>
          <p:nvPr/>
        </p:nvSpPr>
        <p:spPr>
          <a:xfrm>
            <a:off x="3455125" y="2788275"/>
            <a:ext cx="1610100" cy="70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Plane</a:t>
            </a:r>
            <a:endParaRPr>
              <a:latin typeface="Open Sans"/>
              <a:ea typeface="Open Sans"/>
              <a:cs typeface="Open Sans"/>
              <a:sym typeface="Open Sans"/>
            </a:endParaRPr>
          </a:p>
        </p:txBody>
      </p:sp>
      <p:cxnSp>
        <p:nvCxnSpPr>
          <p:cNvPr id="568" name="Google Shape;568;p79"/>
          <p:cNvCxnSpPr>
            <a:stCxn id="562" idx="2"/>
            <a:endCxn id="567" idx="0"/>
          </p:cNvCxnSpPr>
          <p:nvPr/>
        </p:nvCxnSpPr>
        <p:spPr>
          <a:xfrm>
            <a:off x="4260175" y="2032450"/>
            <a:ext cx="0" cy="75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Polymorphism - (fourth fundamental)</a:t>
            </a:r>
            <a:endParaRPr/>
          </a:p>
        </p:txBody>
      </p:sp>
      <p:sp>
        <p:nvSpPr>
          <p:cNvPr id="574" name="Google Shape;574;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class can implement an inherited method in its own way</a:t>
            </a:r>
            <a:endParaRPr/>
          </a:p>
          <a:p>
            <a:pPr indent="-342900" lvl="0" marL="457200" rtl="0" algn="l">
              <a:spcBef>
                <a:spcPts val="0"/>
              </a:spcBef>
              <a:spcAft>
                <a:spcPts val="0"/>
              </a:spcAft>
              <a:buSzPts val="1800"/>
              <a:buChar char="-"/>
            </a:pPr>
            <a:r>
              <a:rPr lang="en"/>
              <a:t>Polymorphism is considered one of the important features of Object-Oriented Programming. Polymorphism allows us to perform a single action in different ways. In other words, polymorphism allows you to define one interface and have multiple implementations.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Polymorphism in practice</a:t>
            </a:r>
            <a:endParaRPr/>
          </a:p>
        </p:txBody>
      </p:sp>
      <p:sp>
        <p:nvSpPr>
          <p:cNvPr id="580" name="Google Shape;580;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1" name="Google Shape;581;p81"/>
          <p:cNvPicPr preferRelativeResize="0"/>
          <p:nvPr/>
        </p:nvPicPr>
        <p:blipFill>
          <a:blip r:embed="rId3">
            <a:alphaModFix/>
          </a:blip>
          <a:stretch>
            <a:fillRect/>
          </a:stretch>
        </p:blipFill>
        <p:spPr>
          <a:xfrm>
            <a:off x="2093551" y="1517400"/>
            <a:ext cx="5425101" cy="3051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disadvantages of the JVM</a:t>
            </a:r>
            <a:endParaRPr/>
          </a:p>
        </p:txBody>
      </p:sp>
      <p:sp>
        <p:nvSpPr>
          <p:cNvPr id="122" name="Google Shape;122;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JVM-based applications can be memory-intensive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Java applications may have slower startup times compared to natively compiled languages.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Lack of Low-Level Hardware Control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Override</a:t>
            </a:r>
            <a:endParaRPr/>
          </a:p>
        </p:txBody>
      </p:sp>
      <p:sp>
        <p:nvSpPr>
          <p:cNvPr id="587" name="Google Shape;587;p8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method overriding is a powerful technique that allows subclasses to provide a specific implementation of a method that is already defined in its parent class.</a:t>
            </a:r>
            <a:endParaRPr/>
          </a:p>
          <a:p>
            <a:pPr indent="0" lvl="0" marL="0" rtl="0" algn="l">
              <a:spcBef>
                <a:spcPts val="1200"/>
              </a:spcBef>
              <a:spcAft>
                <a:spcPts val="1200"/>
              </a:spcAft>
              <a:buNone/>
            </a:pPr>
            <a:r>
              <a:t/>
            </a:r>
            <a:endParaRPr/>
          </a:p>
        </p:txBody>
      </p:sp>
      <p:pic>
        <p:nvPicPr>
          <p:cNvPr id="588" name="Google Shape;588;p82"/>
          <p:cNvPicPr preferRelativeResize="0"/>
          <p:nvPr/>
        </p:nvPicPr>
        <p:blipFill>
          <a:blip r:embed="rId3">
            <a:alphaModFix/>
          </a:blip>
          <a:stretch>
            <a:fillRect/>
          </a:stretch>
        </p:blipFill>
        <p:spPr>
          <a:xfrm>
            <a:off x="3070400" y="2058700"/>
            <a:ext cx="5462500" cy="27537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all the things</a:t>
            </a:r>
            <a:endParaRPr/>
          </a:p>
        </p:txBody>
      </p:sp>
      <p:sp>
        <p:nvSpPr>
          <p:cNvPr id="594" name="Google Shape;594;p8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Abstraction: To simplify the reality and focus only on the data and processes relevant to the application being built</a:t>
            </a:r>
            <a:endParaRPr/>
          </a:p>
          <a:p>
            <a:pPr indent="0" lvl="0" marL="0" rtl="0" algn="l">
              <a:spcBef>
                <a:spcPts val="1200"/>
              </a:spcBef>
              <a:spcAft>
                <a:spcPts val="0"/>
              </a:spcAft>
              <a:buNone/>
            </a:pPr>
            <a:r>
              <a:rPr lang="en"/>
              <a:t>Encapsulation: Data and the programs that manipulate those data are bound together and their complexity is hidden</a:t>
            </a:r>
            <a:endParaRPr/>
          </a:p>
          <a:p>
            <a:pPr indent="0" lvl="0" marL="0" rtl="0" algn="l">
              <a:spcBef>
                <a:spcPts val="1200"/>
              </a:spcBef>
              <a:spcAft>
                <a:spcPts val="0"/>
              </a:spcAft>
              <a:buNone/>
            </a:pPr>
            <a:r>
              <a:rPr lang="en"/>
              <a:t>Inheritance: A class can </a:t>
            </a:r>
            <a:r>
              <a:rPr lang="en"/>
              <a:t>derive methods and properties from another class, resulting in a hierarchy of classes</a:t>
            </a:r>
            <a:endParaRPr/>
          </a:p>
          <a:p>
            <a:pPr indent="0" lvl="0" marL="0" rtl="0" algn="l">
              <a:spcBef>
                <a:spcPts val="1200"/>
              </a:spcBef>
              <a:spcAft>
                <a:spcPts val="0"/>
              </a:spcAft>
              <a:buNone/>
            </a:pPr>
            <a:r>
              <a:rPr lang="en"/>
              <a:t>Polymorphism: Different subclasses of the same superclass, can implement their shared interface in different ways</a:t>
            </a:r>
            <a:endParaRPr/>
          </a:p>
          <a:p>
            <a:pPr indent="0" lvl="0" marL="0" rtl="0" algn="l">
              <a:spcBef>
                <a:spcPts val="1200"/>
              </a:spcBef>
              <a:spcAft>
                <a:spcPts val="12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 Modifiers</a:t>
            </a:r>
            <a:endParaRPr/>
          </a:p>
          <a:p>
            <a:pPr indent="0" lvl="0" marL="0" rtl="0" algn="l">
              <a:spcBef>
                <a:spcPts val="0"/>
              </a:spcBef>
              <a:spcAft>
                <a:spcPts val="0"/>
              </a:spcAft>
              <a:buNone/>
            </a:pPr>
            <a:r>
              <a:t/>
            </a:r>
            <a:endParaRPr/>
          </a:p>
        </p:txBody>
      </p:sp>
      <p:sp>
        <p:nvSpPr>
          <p:cNvPr id="600" name="Google Shape;600;p8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Java, access modifiers are keywords used to set the visibility or accessibility of classes, methods, and other members within a program. There are four main access modifiers in Java</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Helping to enforce good programming practices such as information hiding.</a:t>
            </a:r>
            <a:endParaRPr/>
          </a:p>
          <a:p>
            <a:pPr indent="0" lvl="0" marL="0" rtl="0" algn="l">
              <a:spcBef>
                <a:spcPts val="1200"/>
              </a:spcBef>
              <a:spcAft>
                <a:spcPts val="1200"/>
              </a:spcAft>
              <a:buNone/>
            </a:pPr>
            <a:r>
              <a:t/>
            </a:r>
            <a:endParaRPr/>
          </a:p>
        </p:txBody>
      </p:sp>
      <p:pic>
        <p:nvPicPr>
          <p:cNvPr id="601" name="Google Shape;601;p84"/>
          <p:cNvPicPr preferRelativeResize="0"/>
          <p:nvPr/>
        </p:nvPicPr>
        <p:blipFill>
          <a:blip r:embed="rId3">
            <a:alphaModFix/>
          </a:blip>
          <a:stretch>
            <a:fillRect/>
          </a:stretch>
        </p:blipFill>
        <p:spPr>
          <a:xfrm>
            <a:off x="4290000" y="3416850"/>
            <a:ext cx="4854000" cy="1726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Public</a:t>
            </a:r>
            <a:endParaRPr/>
          </a:p>
        </p:txBody>
      </p:sp>
      <p:sp>
        <p:nvSpPr>
          <p:cNvPr id="607" name="Google Shape;607;p8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Members declared as public are accessible from any other class. This is the least restrictive access level. </a:t>
            </a:r>
            <a:r>
              <a:rPr b="1" lang="en"/>
              <a:t>It can be accessed from anywhere</a:t>
            </a:r>
            <a:br>
              <a:rPr b="1" lang="en"/>
            </a:br>
            <a:endParaRPr/>
          </a:p>
        </p:txBody>
      </p:sp>
      <p:pic>
        <p:nvPicPr>
          <p:cNvPr id="608" name="Google Shape;608;p85"/>
          <p:cNvPicPr preferRelativeResize="0"/>
          <p:nvPr/>
        </p:nvPicPr>
        <p:blipFill>
          <a:blip r:embed="rId3">
            <a:alphaModFix/>
          </a:blip>
          <a:stretch>
            <a:fillRect/>
          </a:stretch>
        </p:blipFill>
        <p:spPr>
          <a:xfrm>
            <a:off x="2054475" y="2258500"/>
            <a:ext cx="4529001" cy="22535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Private</a:t>
            </a:r>
            <a:endParaRPr/>
          </a:p>
        </p:txBody>
      </p:sp>
      <p:sp>
        <p:nvSpPr>
          <p:cNvPr id="614" name="Google Shape;614;p8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access level of a private modifier is only within the class. It cannot be accessed from outside the class.</a:t>
            </a:r>
            <a:endParaRPr/>
          </a:p>
        </p:txBody>
      </p:sp>
      <p:pic>
        <p:nvPicPr>
          <p:cNvPr id="615" name="Google Shape;615;p86"/>
          <p:cNvPicPr preferRelativeResize="0"/>
          <p:nvPr/>
        </p:nvPicPr>
        <p:blipFill>
          <a:blip r:embed="rId3">
            <a:alphaModFix/>
          </a:blip>
          <a:stretch>
            <a:fillRect/>
          </a:stretch>
        </p:blipFill>
        <p:spPr>
          <a:xfrm>
            <a:off x="2242850" y="1967050"/>
            <a:ext cx="4749226" cy="3005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Protected</a:t>
            </a:r>
            <a:endParaRPr/>
          </a:p>
        </p:txBody>
      </p:sp>
      <p:sp>
        <p:nvSpPr>
          <p:cNvPr id="621" name="Google Shape;621;p8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methods and data members are declared </a:t>
            </a:r>
            <a:r>
              <a:rPr b="1" lang="en"/>
              <a:t>protected</a:t>
            </a:r>
            <a:r>
              <a:rPr lang="en"/>
              <a:t>, we can access them within the same package as well as from subclasses. </a:t>
            </a:r>
            <a:endParaRPr/>
          </a:p>
          <a:p>
            <a:pPr indent="0" lvl="0" marL="0" rtl="0" algn="l">
              <a:spcBef>
                <a:spcPts val="1200"/>
              </a:spcBef>
              <a:spcAft>
                <a:spcPts val="1200"/>
              </a:spcAft>
              <a:buNone/>
            </a:pPr>
            <a:r>
              <a:t/>
            </a:r>
            <a:endParaRPr/>
          </a:p>
        </p:txBody>
      </p:sp>
      <p:pic>
        <p:nvPicPr>
          <p:cNvPr id="622" name="Google Shape;622;p87"/>
          <p:cNvPicPr preferRelativeResize="0"/>
          <p:nvPr/>
        </p:nvPicPr>
        <p:blipFill>
          <a:blip r:embed="rId3">
            <a:alphaModFix/>
          </a:blip>
          <a:stretch>
            <a:fillRect/>
          </a:stretch>
        </p:blipFill>
        <p:spPr>
          <a:xfrm>
            <a:off x="0" y="2778350"/>
            <a:ext cx="4155675" cy="2269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Default (It’s good to know for interviews)</a:t>
            </a:r>
            <a:endParaRPr/>
          </a:p>
        </p:txBody>
      </p:sp>
      <p:sp>
        <p:nvSpPr>
          <p:cNvPr id="628" name="Google Shape;628;p8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access level of a default modifier is only within the package. It cannot be accessed from outside the package. If you do not specify any access level, it will be the default.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9"/>
          <p:cNvSpPr txBox="1"/>
          <p:nvPr>
            <p:ph type="title"/>
          </p:nvPr>
        </p:nvSpPr>
        <p:spPr>
          <a:xfrm>
            <a:off x="261850" y="746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a:t>
            </a:r>
            <a:endParaRPr/>
          </a:p>
        </p:txBody>
      </p:sp>
      <p:sp>
        <p:nvSpPr>
          <p:cNvPr id="634" name="Google Shape;634;p89"/>
          <p:cNvSpPr txBox="1"/>
          <p:nvPr>
            <p:ph idx="1" type="body"/>
          </p:nvPr>
        </p:nvSpPr>
        <p:spPr>
          <a:xfrm>
            <a:off x="204850" y="87450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class fields may be marked with the static modifier. </a:t>
            </a:r>
            <a:endParaRPr/>
          </a:p>
          <a:p>
            <a:pPr indent="0" lvl="0" marL="0" rtl="0" algn="l">
              <a:spcBef>
                <a:spcPts val="1200"/>
              </a:spcBef>
              <a:spcAft>
                <a:spcPts val="0"/>
              </a:spcAft>
              <a:buNone/>
            </a:pPr>
            <a:r>
              <a:rPr lang="en"/>
              <a:t>The variables that marked static are called class variables.</a:t>
            </a:r>
            <a:endParaRPr/>
          </a:p>
          <a:p>
            <a:pPr indent="0" lvl="0" marL="0" rtl="0" algn="l">
              <a:spcBef>
                <a:spcPts val="1200"/>
              </a:spcBef>
              <a:spcAft>
                <a:spcPts val="0"/>
              </a:spcAft>
              <a:buNone/>
            </a:pPr>
            <a:r>
              <a:rPr lang="en"/>
              <a:t>This is in contrast to other non-static member variables, which are called object variables. </a:t>
            </a:r>
            <a:endParaRPr/>
          </a:p>
          <a:p>
            <a:pPr indent="0" lvl="0" marL="0" rtl="0" algn="l">
              <a:spcBef>
                <a:spcPts val="1200"/>
              </a:spcBef>
              <a:spcAft>
                <a:spcPts val="1200"/>
              </a:spcAft>
              <a:buNone/>
            </a:pPr>
            <a:r>
              <a:rPr lang="en"/>
              <a:t>Object variable means that, when several objects are instantiated, each object gets a distinct copy of the variable and can manipulate them independently.</a:t>
            </a:r>
            <a:endParaRPr/>
          </a:p>
        </p:txBody>
      </p:sp>
      <p:pic>
        <p:nvPicPr>
          <p:cNvPr id="635" name="Google Shape;635;p89"/>
          <p:cNvPicPr preferRelativeResize="0"/>
          <p:nvPr/>
        </p:nvPicPr>
        <p:blipFill>
          <a:blip r:embed="rId3">
            <a:alphaModFix/>
          </a:blip>
          <a:stretch>
            <a:fillRect/>
          </a:stretch>
        </p:blipFill>
        <p:spPr>
          <a:xfrm>
            <a:off x="5720550" y="3359000"/>
            <a:ext cx="3423451" cy="16918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and Strings…</a:t>
            </a:r>
            <a:endParaRPr/>
          </a:p>
        </p:txBody>
      </p:sp>
      <p:sp>
        <p:nvSpPr>
          <p:cNvPr id="641" name="Google Shape;641;p9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Java String class is a fundamental class that represents character sequences. It provides a rich set of methods for manipulating strings, making it a powerful tool for working with text in Java programs. </a:t>
            </a:r>
            <a:endParaRPr/>
          </a:p>
          <a:p>
            <a:pPr indent="0" lvl="0" marL="0" rtl="0" algn="l">
              <a:spcBef>
                <a:spcPts val="1200"/>
              </a:spcBef>
              <a:spcAft>
                <a:spcPts val="1200"/>
              </a:spcAft>
              <a:buNone/>
            </a:pPr>
            <a:r>
              <a:rPr lang="en"/>
              <a:t>Here are some of the most useful String methods.</a:t>
            </a:r>
            <a:endParaRPr/>
          </a:p>
        </p:txBody>
      </p:sp>
      <p:pic>
        <p:nvPicPr>
          <p:cNvPr id="642" name="Google Shape;642;p90"/>
          <p:cNvPicPr preferRelativeResize="0"/>
          <p:nvPr/>
        </p:nvPicPr>
        <p:blipFill>
          <a:blip r:embed="rId3">
            <a:alphaModFix/>
          </a:blip>
          <a:stretch>
            <a:fillRect/>
          </a:stretch>
        </p:blipFill>
        <p:spPr>
          <a:xfrm>
            <a:off x="1335775" y="2"/>
            <a:ext cx="6472448" cy="48037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modifier</a:t>
            </a:r>
            <a:endParaRPr/>
          </a:p>
        </p:txBody>
      </p:sp>
      <p:sp>
        <p:nvSpPr>
          <p:cNvPr id="648" name="Google Shape;648;p9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variables, the final keyword indicates that the variable's value cannot be reassigned after initialization. This typically applies to constants, such as mathematical values or predefined constants in classes.</a:t>
            </a:r>
            <a:endParaRPr/>
          </a:p>
          <a:p>
            <a:pPr indent="0" lvl="0" marL="0" rtl="0" algn="l">
              <a:spcBef>
                <a:spcPts val="1200"/>
              </a:spcBef>
              <a:spcAft>
                <a:spcPts val="0"/>
              </a:spcAft>
              <a:buNone/>
            </a:pPr>
            <a:r>
              <a:rPr lang="en"/>
              <a:t>When applied to methods, the final keyword prevents subclasses from overriding the method. This is useful when the method's implementation is considered complete and should not be modified in subclasses.</a:t>
            </a:r>
            <a:endParaRPr/>
          </a:p>
          <a:p>
            <a:pPr indent="0" lvl="0" marL="0" rtl="0" algn="l">
              <a:spcBef>
                <a:spcPts val="1200"/>
              </a:spcBef>
              <a:spcAft>
                <a:spcPts val="1200"/>
              </a:spcAft>
              <a:buNone/>
            </a:pPr>
            <a:r>
              <a:t/>
            </a:r>
            <a:endParaRPr/>
          </a:p>
        </p:txBody>
      </p:sp>
      <p:pic>
        <p:nvPicPr>
          <p:cNvPr id="649" name="Google Shape;649;p91"/>
          <p:cNvPicPr preferRelativeResize="0"/>
          <p:nvPr/>
        </p:nvPicPr>
        <p:blipFill>
          <a:blip r:embed="rId3">
            <a:alphaModFix/>
          </a:blip>
          <a:stretch>
            <a:fillRect/>
          </a:stretch>
        </p:blipFill>
        <p:spPr>
          <a:xfrm>
            <a:off x="5428625" y="75325"/>
            <a:ext cx="3503276" cy="1191000"/>
          </a:xfrm>
          <a:prstGeom prst="rect">
            <a:avLst/>
          </a:prstGeom>
          <a:noFill/>
          <a:ln>
            <a:noFill/>
          </a:ln>
        </p:spPr>
      </p:pic>
      <p:pic>
        <p:nvPicPr>
          <p:cNvPr id="650" name="Google Shape;650;p91"/>
          <p:cNvPicPr preferRelativeResize="0"/>
          <p:nvPr/>
        </p:nvPicPr>
        <p:blipFill>
          <a:blip r:embed="rId4">
            <a:alphaModFix/>
          </a:blip>
          <a:stretch>
            <a:fillRect/>
          </a:stretch>
        </p:blipFill>
        <p:spPr>
          <a:xfrm>
            <a:off x="4637675" y="3420300"/>
            <a:ext cx="3895250" cy="1480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475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and compile Java programs from command line</a:t>
            </a:r>
            <a:endParaRPr/>
          </a:p>
        </p:txBody>
      </p:sp>
      <p:sp>
        <p:nvSpPr>
          <p:cNvPr id="128" name="Google Shape;128;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Compile with </a:t>
            </a:r>
            <a:r>
              <a:rPr b="1" lang="en"/>
              <a:t>javac hello.java</a:t>
            </a:r>
            <a:r>
              <a:rPr lang="en"/>
              <a:t> command</a:t>
            </a:r>
            <a:endParaRPr/>
          </a:p>
          <a:p>
            <a:pPr indent="-342900" lvl="0" marL="457200" rtl="0" algn="l">
              <a:spcBef>
                <a:spcPts val="0"/>
              </a:spcBef>
              <a:spcAft>
                <a:spcPts val="0"/>
              </a:spcAft>
              <a:buSzPts val="1800"/>
              <a:buAutoNum type="arabicPeriod"/>
            </a:pPr>
            <a:r>
              <a:rPr lang="en"/>
              <a:t>Run the file with </a:t>
            </a:r>
            <a:r>
              <a:rPr b="1" lang="en"/>
              <a:t>java hello</a:t>
            </a:r>
            <a:endParaRPr b="1"/>
          </a:p>
          <a:p>
            <a:pPr indent="0" lvl="0" marL="457200" rtl="0" algn="l">
              <a:spcBef>
                <a:spcPts val="1200"/>
              </a:spcBef>
              <a:spcAft>
                <a:spcPts val="0"/>
              </a:spcAft>
              <a:buNone/>
            </a:pPr>
            <a:r>
              <a:rPr lang="en"/>
              <a:t>It generates a </a:t>
            </a:r>
            <a:r>
              <a:rPr b="1" lang="en"/>
              <a:t>hello.class</a:t>
            </a:r>
            <a:r>
              <a:rPr lang="en"/>
              <a:t> file</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For Windows machines you have to add the JDK bin folder to your PATH</a:t>
            </a:r>
            <a:endParaRPr/>
          </a:p>
          <a:p>
            <a:pPr indent="0" lvl="0" marL="0" rtl="0" algn="l">
              <a:spcBef>
                <a:spcPts val="1200"/>
              </a:spcBef>
              <a:spcAft>
                <a:spcPts val="0"/>
              </a:spcAft>
              <a:buNone/>
            </a:pPr>
            <a:r>
              <a:rPr b="1" lang="en"/>
              <a:t>set path=C:\jdk21\bin </a:t>
            </a:r>
            <a:endParaRPr b="1"/>
          </a:p>
          <a:p>
            <a:pPr indent="0" lvl="0" marL="0" rtl="0" algn="l">
              <a:spcBef>
                <a:spcPts val="1200"/>
              </a:spcBef>
              <a:spcAft>
                <a:spcPts val="1200"/>
              </a:spcAft>
              <a:buNone/>
            </a:pPr>
            <a:r>
              <a:rPr b="1" lang="en"/>
              <a:t>(or your path where you located the JDK)</a:t>
            </a:r>
            <a:endParaRPr b="1"/>
          </a:p>
        </p:txBody>
      </p:sp>
      <p:pic>
        <p:nvPicPr>
          <p:cNvPr id="129" name="Google Shape;129;p20"/>
          <p:cNvPicPr preferRelativeResize="0"/>
          <p:nvPr/>
        </p:nvPicPr>
        <p:blipFill>
          <a:blip r:embed="rId3">
            <a:alphaModFix/>
          </a:blip>
          <a:stretch>
            <a:fillRect/>
          </a:stretch>
        </p:blipFill>
        <p:spPr>
          <a:xfrm>
            <a:off x="5445975" y="480875"/>
            <a:ext cx="3386325" cy="25645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9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Interfaces</a:t>
            </a:r>
            <a:endParaRPr/>
          </a:p>
        </p:txBody>
      </p:sp>
      <p:sp>
        <p:nvSpPr>
          <p:cNvPr id="656" name="Google Shape;656;p9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Java, an interface is a blueprint or a template for classes. It defines the methods and properties that a class must have, but it does not provide the implementation details.</a:t>
            </a:r>
            <a:endParaRPr/>
          </a:p>
          <a:p>
            <a:pPr indent="0" lvl="0" marL="0" rtl="0" algn="l">
              <a:spcBef>
                <a:spcPts val="1200"/>
              </a:spcBef>
              <a:spcAft>
                <a:spcPts val="0"/>
              </a:spcAft>
              <a:buNone/>
            </a:pPr>
            <a:r>
              <a:rPr lang="en"/>
              <a:t>In summary, interfaces are powerful tools for designing modular, reusable, and maintainable code in Java. They promote abstraction, encapsulation, and polymorphism, making them essential for building robust and extensible software systems.</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Collections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ArrayList</a:t>
            </a:r>
            <a:endParaRPr/>
          </a:p>
        </p:txBody>
      </p:sp>
      <p:sp>
        <p:nvSpPr>
          <p:cNvPr id="667" name="Google Shape;667;p9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Java, an ArrayList is a class that implements the List interface and represents a dynamically resizable array. Unlike traditional arrays, which have a fixed size, ArrayLists can grow or shrink as needed to accommodate new elements or remove existing ones. This makes them a versatile and efficient data structure for storing collections of objects.</a:t>
            </a:r>
            <a:endParaRPr/>
          </a:p>
        </p:txBody>
      </p:sp>
      <p:pic>
        <p:nvPicPr>
          <p:cNvPr id="668" name="Google Shape;668;p94"/>
          <p:cNvPicPr preferRelativeResize="0"/>
          <p:nvPr/>
        </p:nvPicPr>
        <p:blipFill>
          <a:blip r:embed="rId3">
            <a:alphaModFix/>
          </a:blip>
          <a:stretch>
            <a:fillRect/>
          </a:stretch>
        </p:blipFill>
        <p:spPr>
          <a:xfrm>
            <a:off x="1061475" y="983726"/>
            <a:ext cx="6809651" cy="358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Maps</a:t>
            </a:r>
            <a:endParaRPr/>
          </a:p>
        </p:txBody>
      </p:sp>
      <p:sp>
        <p:nvSpPr>
          <p:cNvPr id="674" name="Google Shape;674;p9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In Java, a Map is an object that stores key-value pairs, where each key is unique and mapped to a single value. Unlike arrays or lists, which store elements in a sequential order, maps are used to associate elements based on their unique keys. This makes them ideal for scenarios where data is accessed or updated using specific identifiers.</a:t>
            </a:r>
            <a:endParaRPr/>
          </a:p>
          <a:p>
            <a:pPr indent="0" lvl="0" marL="0" rtl="0" algn="l">
              <a:spcBef>
                <a:spcPts val="1200"/>
              </a:spcBef>
              <a:spcAft>
                <a:spcPts val="1200"/>
              </a:spcAft>
              <a:buNone/>
            </a:pPr>
            <a:r>
              <a:t/>
            </a:r>
            <a:endParaRPr/>
          </a:p>
        </p:txBody>
      </p:sp>
      <p:pic>
        <p:nvPicPr>
          <p:cNvPr id="675" name="Google Shape;675;p95"/>
          <p:cNvPicPr preferRelativeResize="0"/>
          <p:nvPr/>
        </p:nvPicPr>
        <p:blipFill>
          <a:blip r:embed="rId3">
            <a:alphaModFix/>
          </a:blip>
          <a:stretch>
            <a:fillRect/>
          </a:stretch>
        </p:blipFill>
        <p:spPr>
          <a:xfrm>
            <a:off x="970993" y="211825"/>
            <a:ext cx="7389384" cy="4477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Command line arguments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 line argument</a:t>
            </a:r>
            <a:endParaRPr/>
          </a:p>
        </p:txBody>
      </p:sp>
      <p:sp>
        <p:nvSpPr>
          <p:cNvPr id="686" name="Google Shape;686;p9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computer programming, a command-line argument is information that is passed to a program when it is run through the command line or terminal.</a:t>
            </a:r>
            <a:endParaRPr/>
          </a:p>
          <a:p>
            <a:pPr indent="0" lvl="0" marL="0" rtl="0" algn="l">
              <a:spcBef>
                <a:spcPts val="1200"/>
              </a:spcBef>
              <a:spcAft>
                <a:spcPts val="1200"/>
              </a:spcAft>
              <a:buNone/>
            </a:pPr>
            <a:r>
              <a:rPr lang="en"/>
              <a:t>You can provide additional input to the program by including command-line arguments after the program's name.</a:t>
            </a:r>
            <a:endParaRPr/>
          </a:p>
        </p:txBody>
      </p:sp>
      <p:pic>
        <p:nvPicPr>
          <p:cNvPr id="687" name="Google Shape;687;p97"/>
          <p:cNvPicPr preferRelativeResize="0"/>
          <p:nvPr/>
        </p:nvPicPr>
        <p:blipFill>
          <a:blip r:embed="rId3">
            <a:alphaModFix/>
          </a:blip>
          <a:stretch>
            <a:fillRect/>
          </a:stretch>
        </p:blipFill>
        <p:spPr>
          <a:xfrm>
            <a:off x="1136025" y="2965850"/>
            <a:ext cx="6743700" cy="1790700"/>
          </a:xfrm>
          <a:prstGeom prst="rect">
            <a:avLst/>
          </a:prstGeom>
          <a:noFill/>
          <a:ln>
            <a:noFill/>
          </a:ln>
        </p:spPr>
      </p:pic>
      <p:pic>
        <p:nvPicPr>
          <p:cNvPr id="688" name="Google Shape;688;p97"/>
          <p:cNvPicPr preferRelativeResize="0"/>
          <p:nvPr/>
        </p:nvPicPr>
        <p:blipFill>
          <a:blip r:embed="rId4">
            <a:alphaModFix/>
          </a:blip>
          <a:stretch>
            <a:fillRect/>
          </a:stretch>
        </p:blipFill>
        <p:spPr>
          <a:xfrm>
            <a:off x="2616188" y="2821088"/>
            <a:ext cx="3076575" cy="153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Exception handling and debugging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t>
            </a:r>
            <a:r>
              <a:rPr lang="en"/>
              <a:t>ry catch and finally</a:t>
            </a:r>
            <a:endParaRPr/>
          </a:p>
        </p:txBody>
      </p:sp>
      <p:sp>
        <p:nvSpPr>
          <p:cNvPr id="699" name="Google Shape;699;p9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In Java, try-catch blocks are used to handle exceptions, which are unexpected events that can occur during program execution. </a:t>
            </a:r>
            <a:endParaRPr/>
          </a:p>
          <a:p>
            <a:pPr indent="0" lvl="0" marL="0" rtl="0" algn="l">
              <a:spcBef>
                <a:spcPts val="1200"/>
              </a:spcBef>
              <a:spcAft>
                <a:spcPts val="0"/>
              </a:spcAft>
              <a:buNone/>
            </a:pPr>
            <a:r>
              <a:rPr lang="en"/>
              <a:t>An exception indicates that something went wrong, and if not handled properly, it can cause the program to crash. </a:t>
            </a:r>
            <a:endParaRPr/>
          </a:p>
          <a:p>
            <a:pPr indent="0" lvl="0" marL="0" rtl="0" algn="l">
              <a:spcBef>
                <a:spcPts val="1200"/>
              </a:spcBef>
              <a:spcAft>
                <a:spcPts val="0"/>
              </a:spcAft>
              <a:buNone/>
            </a:pPr>
            <a:r>
              <a:rPr lang="en"/>
              <a:t>The try block contains the code that might throw an exception, and the catch block contains the code that will be executed if an exception is thrown. The finally block is optional and will be executed regardless of whether an exception is thrown or not.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t>
            </a:r>
            <a:r>
              <a:rPr lang="en"/>
              <a:t>ry catch finally example</a:t>
            </a:r>
            <a:endParaRPr/>
          </a:p>
        </p:txBody>
      </p:sp>
      <p:sp>
        <p:nvSpPr>
          <p:cNvPr id="705" name="Google Shape;705;p10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6" name="Google Shape;706;p100"/>
          <p:cNvPicPr preferRelativeResize="0"/>
          <p:nvPr/>
        </p:nvPicPr>
        <p:blipFill>
          <a:blip r:embed="rId3">
            <a:alphaModFix/>
          </a:blip>
          <a:stretch>
            <a:fillRect/>
          </a:stretch>
        </p:blipFill>
        <p:spPr>
          <a:xfrm>
            <a:off x="311700" y="1429650"/>
            <a:ext cx="8709601" cy="2911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0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Scanner class and exception handling</a:t>
            </a:r>
            <a:endParaRPr/>
          </a:p>
        </p:txBody>
      </p:sp>
      <p:sp>
        <p:nvSpPr>
          <p:cNvPr id="712" name="Google Shape;712;p10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The Scanner class in Java is a versatile tool for reading input from various sources, including the console, files, and other streams. It provides a straightforward and efficient way to collect user input and parse it into various data types.</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13" name="Google Shape;713;p101"/>
          <p:cNvPicPr preferRelativeResize="0"/>
          <p:nvPr/>
        </p:nvPicPr>
        <p:blipFill>
          <a:blip r:embed="rId3">
            <a:alphaModFix/>
          </a:blip>
          <a:stretch>
            <a:fillRect/>
          </a:stretch>
        </p:blipFill>
        <p:spPr>
          <a:xfrm>
            <a:off x="655425" y="1473750"/>
            <a:ext cx="8034248" cy="2432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JDK (Java Development Kit)</a:t>
            </a:r>
            <a:endParaRPr/>
          </a:p>
        </p:txBody>
      </p:sp>
      <p:sp>
        <p:nvSpPr>
          <p:cNvPr id="135" name="Google Shape;13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Oracle Java (</a:t>
            </a:r>
            <a:r>
              <a:rPr lang="en"/>
              <a:t>Oracle proprietary builds</a:t>
            </a:r>
            <a:r>
              <a:rPr lang="en"/>
              <a:t>):</a:t>
            </a:r>
            <a:endParaRPr/>
          </a:p>
          <a:p>
            <a:pPr indent="0" lvl="0" marL="0" rtl="0" algn="l">
              <a:spcBef>
                <a:spcPts val="1200"/>
              </a:spcBef>
              <a:spcAft>
                <a:spcPts val="0"/>
              </a:spcAft>
              <a:buNone/>
            </a:pPr>
            <a:r>
              <a:rPr lang="en" u="sng">
                <a:solidFill>
                  <a:schemeClr val="hlink"/>
                </a:solidFill>
                <a:hlinkClick r:id="rId3"/>
              </a:rPr>
              <a:t>https://www.oracle.com/java/technologies/downloads/</a:t>
            </a:r>
            <a:endParaRPr/>
          </a:p>
          <a:p>
            <a:pPr indent="0" lvl="0" marL="0" rtl="0" algn="l">
              <a:spcBef>
                <a:spcPts val="1200"/>
              </a:spcBef>
              <a:spcAft>
                <a:spcPts val="0"/>
              </a:spcAft>
              <a:buNone/>
            </a:pPr>
            <a:r>
              <a:rPr lang="en"/>
              <a:t>The OpenJDK:</a:t>
            </a:r>
            <a:endParaRPr/>
          </a:p>
          <a:p>
            <a:pPr indent="0" lvl="0" marL="0" rtl="0" algn="l">
              <a:spcBef>
                <a:spcPts val="1200"/>
              </a:spcBef>
              <a:spcAft>
                <a:spcPts val="0"/>
              </a:spcAft>
              <a:buNone/>
            </a:pPr>
            <a:r>
              <a:rPr lang="en" u="sng">
                <a:solidFill>
                  <a:schemeClr val="hlink"/>
                </a:solidFill>
                <a:hlinkClick r:id="rId4"/>
              </a:rPr>
              <a:t>https://jdk.java.net/21/</a:t>
            </a:r>
            <a:endParaRPr/>
          </a:p>
          <a:p>
            <a:pPr indent="0" lvl="0" marL="0" rtl="0" algn="l">
              <a:spcBef>
                <a:spcPts val="1200"/>
              </a:spcBef>
              <a:spcAft>
                <a:spcPts val="0"/>
              </a:spcAft>
              <a:buNone/>
            </a:pPr>
            <a:r>
              <a:rPr lang="en"/>
              <a:t>Azul JDK:</a:t>
            </a:r>
            <a:endParaRPr/>
          </a:p>
          <a:p>
            <a:pPr indent="0" lvl="0" marL="0" rtl="0" algn="l">
              <a:spcBef>
                <a:spcPts val="1200"/>
              </a:spcBef>
              <a:spcAft>
                <a:spcPts val="0"/>
              </a:spcAft>
              <a:buNone/>
            </a:pPr>
            <a:r>
              <a:rPr lang="en" u="sng">
                <a:solidFill>
                  <a:schemeClr val="hlink"/>
                </a:solidFill>
                <a:hlinkClick r:id="rId5"/>
              </a:rPr>
              <a:t>https://www.azul.com/downloads/?package=jdk#zulu</a:t>
            </a:r>
            <a:endParaRPr/>
          </a:p>
          <a:p>
            <a:pPr indent="0" lvl="0" marL="0" rtl="0" algn="l">
              <a:spcBef>
                <a:spcPts val="1200"/>
              </a:spcBef>
              <a:spcAft>
                <a:spcPts val="1200"/>
              </a:spcAft>
              <a:buNone/>
            </a:pPr>
            <a:r>
              <a:rPr lang="en"/>
              <a:t>And many more JDK build….</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2"/>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Thanks for your attention!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